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Questrial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450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0310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19c5b888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19c5b888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1590110e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1590110e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21553c9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21553c9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21553c93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21553c93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21553c93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21553c93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21553c93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21553c93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21553c93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21553c93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21553c93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21553c93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21553c93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21553c93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21553c93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21553c93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1590110e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1590110e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1b3d3e9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1b3d3e9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1b3d3e9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1b3d3e9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21625a5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21625a5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21625a56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21625a56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21625a56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21625a56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1b3d3e90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1b3d3e90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2d9158f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2d9158f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4bd13dc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4bd13dc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2fedb60b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2fedb60b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1590110e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1590110e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19c5b888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19c5b888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2fdc88c2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2fdc88c2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2fedb60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2fedb60b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2fdc88c2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2fdc88c2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7"/>
              <a:buFont typeface="Questrial"/>
              <a:buNone/>
              <a:defRPr sz="3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4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37327" y="837310"/>
            <a:ext cx="3390393" cy="87722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837310"/>
            <a:ext cx="3949992" cy="270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>
            <a:off x="-140407" y="4968932"/>
            <a:ext cx="9448584" cy="24938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4751003" y="4653311"/>
            <a:ext cx="3572394" cy="24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96B"/>
              </a:buClr>
              <a:buSzPts val="275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3"/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7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82"/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1002783" y="3755761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3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>
            <a:spLocks noGrp="1"/>
          </p:cNvSpPr>
          <p:nvPr>
            <p:ph type="pic" idx="2"/>
          </p:nvPr>
        </p:nvSpPr>
        <p:spPr>
          <a:xfrm>
            <a:off x="1010757" y="717697"/>
            <a:ext cx="7122484" cy="262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7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82"/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with Caption">
  <p:cSld name="3_Pictur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229960" y="721684"/>
            <a:ext cx="3600417" cy="92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3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4003157" y="717697"/>
            <a:ext cx="4968063" cy="36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229960" y="1718746"/>
            <a:ext cx="3600417" cy="262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7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82"/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icture with Caption">
  <p:cSld name="4_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3"/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7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82"/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261161" y="1393130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icture with Caption">
  <p:cSld name="5_Picture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3"/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7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82"/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0" y="601426"/>
            <a:ext cx="149520" cy="82599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633490" y="3183810"/>
            <a:ext cx="5854488" cy="88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22"/>
              <a:buFont typeface="Questrial"/>
              <a:buNone/>
              <a:defRPr sz="3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49969" y="4166259"/>
            <a:ext cx="5838009" cy="28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4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/>
        </p:nvSpPr>
        <p:spPr>
          <a:xfrm>
            <a:off x="4751003" y="4653311"/>
            <a:ext cx="3572394" cy="24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96B"/>
              </a:buClr>
              <a:buSzPts val="275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0" y="3171444"/>
            <a:ext cx="1527464" cy="127876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616535" y="3171444"/>
            <a:ext cx="1527464" cy="127876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" name="Google Shape;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7003" y="421893"/>
            <a:ext cx="3949992" cy="2708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076251" y="341361"/>
            <a:ext cx="6642985" cy="2752713"/>
          </a:xfrm>
          <a:prstGeom prst="roundRect">
            <a:avLst>
              <a:gd name="adj" fmla="val 4790"/>
            </a:avLst>
          </a:prstGeom>
          <a:solidFill>
            <a:srgbClr val="FFE6A2">
              <a:alpha val="2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368349" y="457200"/>
            <a:ext cx="6070600" cy="2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44"/>
              <a:buFont typeface="Questrial"/>
              <a:buNone/>
              <a:defRPr sz="3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694453" y="2738863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43"/>
              <a:buFont typeface="Noto Sans Symbols"/>
              <a:buNone/>
              <a:defRPr sz="12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1177850" y="3169387"/>
            <a:ext cx="6447501" cy="117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67"/>
              <a:buFont typeface="Noto Sans Symbols"/>
              <a:buNone/>
              <a:defRPr sz="14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73"/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1076251" y="592783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7339607" y="2164917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</a:pPr>
            <a:r>
              <a:rPr lang="en-GB" sz="6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3"/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7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82"/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44"/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0" y="3341488"/>
            <a:ext cx="917057" cy="43680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508001" y="1443516"/>
            <a:ext cx="3678568" cy="136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22"/>
              <a:buFont typeface="Questrial"/>
              <a:buNone/>
              <a:defRPr sz="3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508001" y="2813451"/>
            <a:ext cx="3678568" cy="78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79"/>
              <a:buFont typeface="Noto Sans Symbols"/>
              <a:buNone/>
              <a:defRPr sz="15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67"/>
              <a:buFont typeface="Noto Sans Symbols"/>
              <a:buNone/>
              <a:defRPr sz="14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73"/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56"/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1086690"/>
            <a:ext cx="3949992" cy="27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/>
          <p:nvPr/>
        </p:nvSpPr>
        <p:spPr>
          <a:xfrm>
            <a:off x="0" y="1086690"/>
            <a:ext cx="418148" cy="251593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8105172" y="87718"/>
            <a:ext cx="948955" cy="66985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304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9844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▶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9209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▶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7939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7304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7304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304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304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304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304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"/>
              <a:buFont typeface="Questrial"/>
              <a:buNone/>
              <a:defRPr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6855253" y="4653311"/>
            <a:ext cx="1444220" cy="24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96B"/>
              </a:buClr>
              <a:buSzPts val="275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295138" y="155978"/>
            <a:ext cx="540763" cy="3707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onakas.b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Questrial"/>
              <a:buNone/>
            </a:pPr>
            <a:r>
              <a:rPr lang="en-GB"/>
              <a:t>eTwinning iz ugla eTwinning ambasadora</a:t>
            </a:r>
            <a:endParaRPr sz="3600" b="1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"/>
              <a:buFont typeface="Noto Sans Symbols"/>
              <a:buNone/>
            </a:pPr>
            <a:r>
              <a:rPr lang="en-GB"/>
              <a:t>Sarajevo, 10.10.2019.</a:t>
            </a:r>
            <a:endParaRPr sz="1400" b="0" i="0" u="none" strike="noStrike" cap="none">
              <a:solidFill>
                <a:srgbClr val="5B91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eTwinning mi pruža priliku za :</a:t>
            </a:r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-saradnju  sa nastavnicima širom Evrope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- brzo mogu kontaktirati saradnike,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-razmijeniti lijepe ideje na Forumima u projektima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-za stručno usavršavanje... 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“Kad ima volje, ima i načina.”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4699000" y="2306375"/>
            <a:ext cx="3812100" cy="1554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1"/>
                </a:solidFill>
              </a:rPr>
              <a:t>Mr. sci. Lejla Hujdur</a:t>
            </a:r>
            <a:endParaRPr sz="2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1"/>
                </a:solidFill>
              </a:rPr>
              <a:t>profesorica matematike u  Srednjoj ekonomskoj školi, Sarajevo</a:t>
            </a:r>
            <a:endParaRPr sz="2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1"/>
                </a:solidFill>
              </a:rPr>
              <a:t>eTwinning ambasadorica</a:t>
            </a:r>
            <a:endParaRPr sz="2400" b="1">
              <a:solidFill>
                <a:schemeClr val="accent1"/>
              </a:solidFill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81345"/>
            <a:ext cx="4394200" cy="291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U poslovnom životu moji najveći izazovi su:</a:t>
            </a: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Prenijeti učenicima bar dio svoje ljubavi za matematiku,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Demistificirati matematiku I povezati je sa svakodnevnim životom,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Okružiti se pozitivnim ljudima koji me motivišu I inspirišu,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Kontinuirano se profesionalno usavršavati.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Profesionalno usavršavanje u eTwinningu</a:t>
            </a: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Onsite usavršavanja,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Online usavršavanja,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Neformalna usavršavanja. 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Onsite profesionalna usavršavanja</a:t>
            </a:r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/>
              <a:t>Godišnje i tematske konferencije</a:t>
            </a:r>
            <a:r>
              <a:rPr lang="en-GB" sz="2400"/>
              <a:t> se održavaju u različitim evropskim gradovima s ciljem povezivanja eTwinnera i informisanja o raznim aktuelnim temama u obrazovanju.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/>
              <a:t>Radionice za profesionalni razvoj</a:t>
            </a:r>
            <a:r>
              <a:rPr lang="en-GB" sz="2400"/>
              <a:t> se organizuju s ciljem edukacije eTwinnera o temama bitnim za njihov profesionalni razvoj.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Moja onsite usavršavanja</a:t>
            </a:r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244300" y="1612975"/>
            <a:ext cx="88554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PDW u  Portugalu, 2016.,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Godišnja konferencija u Sarajevu, 2016.,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Godišnja konferencija u Konjicu, 2017.,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Godišnja konferencija na Malti, 2017.,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Godišnja konferencija u Doboju, 2018.,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Regionalni PDW u Sarajevu, 2019.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Online profesionalna usavršavanja</a:t>
            </a:r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 b="1"/>
              <a:t>Mrežni događaji</a:t>
            </a:r>
            <a:r>
              <a:rPr lang="en-GB" sz="2400"/>
              <a:t> su kratki, intenzivni i prijatni kursevi koji vam pružaju uvod u temu, podstiču ideje, pomažu u razvijanju vještina i ne zahtijevaju dugotrajno angažovanje u pogledu vremena kojim raspolažete.</a:t>
            </a:r>
            <a:endParaRPr sz="2400"/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 b="1"/>
              <a:t>Online seminari</a:t>
            </a:r>
            <a:r>
              <a:rPr lang="en-GB" sz="2400"/>
              <a:t> su jednosatne video-komunikacijske sesije gdje imate šansu da učite, razgovarate i diskutujete o različitim temama. </a:t>
            </a:r>
            <a:endParaRPr sz="240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500" y="966525"/>
            <a:ext cx="5681327" cy="35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Moja online profesionalna usavršavanja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Neformalna usavršavanja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Seminari i edukacije koje organizujem kao eTwinning ambasadorica,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Rad u projektima.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 Postoji samo jedna motivacija – želja“</a:t>
            </a: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/>
              <a:t>        Kličić Fatima</a:t>
            </a:r>
            <a:endParaRPr sz="24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/>
              <a:t>Nastavnik matematike</a:t>
            </a:r>
            <a:endParaRPr sz="24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/>
              <a:t>OŠ “Cazin I” Cazin</a:t>
            </a:r>
            <a:endParaRPr sz="24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 b="1"/>
              <a:t>eTwinning ambasador</a:t>
            </a:r>
            <a:endParaRPr sz="2400" b="1"/>
          </a:p>
        </p:txBody>
      </p:sp>
      <p:pic>
        <p:nvPicPr>
          <p:cNvPr id="284" name="Google Shape;2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750" y="1390400"/>
            <a:ext cx="4897349" cy="326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ctrTitle"/>
          </p:nvPr>
        </p:nvSpPr>
        <p:spPr>
          <a:xfrm>
            <a:off x="1633490" y="3183810"/>
            <a:ext cx="5854499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2"/>
              <a:buNone/>
            </a:pPr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1"/>
          </p:nvPr>
        </p:nvSpPr>
        <p:spPr>
          <a:xfrm>
            <a:off x="1649969" y="4166259"/>
            <a:ext cx="58380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eTwinning projekti</a:t>
            </a:r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Povećanje informatičke pismenosti, jezičnih kompetencija, poduzetničkih vještina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Jačanje europske dimenzije obrazovanja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Učenje putem praktičnih primjera iz stvarnog života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Vidljivi, konkretni ishodi učenja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Međupredmetni sadržaji, inovativnost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Vršnjačko učenje - važnost neformalnog i informalnog učenja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Projektna nastava u eTwinningu</a:t>
            </a: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Nastavnik postaje organizator, menadžer, mentor, instruktor i suradnik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Uključenost učenika u planiranje rada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Učenici rade u mješovitim timovima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Osmišljavaju i kreiraju nove nastavne sadržaje koji olakšavaju učenje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Saradnja i razmjena znanja sa drugim partnerima putem video konferencija</a:t>
            </a:r>
            <a:endParaRPr sz="2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Projektna nastava u eTwinningu</a:t>
            </a:r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714500"/>
            <a:ext cx="8229750" cy="24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to izgleda u projektu</a:t>
            </a:r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00" y="1264200"/>
            <a:ext cx="3304375" cy="33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375" y="1292775"/>
            <a:ext cx="5060626" cy="324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42"/>
          <p:cNvPicPr preferRelativeResize="0"/>
          <p:nvPr/>
        </p:nvPicPr>
        <p:blipFill rotWithShape="1">
          <a:blip r:embed="rId3">
            <a:alphaModFix/>
          </a:blip>
          <a:srcRect l="730" t="8601" r="1870" b="6989"/>
          <a:stretch/>
        </p:blipFill>
        <p:spPr>
          <a:xfrm>
            <a:off x="247875" y="681675"/>
            <a:ext cx="8266776" cy="402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šta kažu nastavnici nakon projekta…. </a:t>
            </a:r>
            <a:endParaRPr/>
          </a:p>
        </p:txBody>
      </p:sp>
      <p:sp>
        <p:nvSpPr>
          <p:cNvPr id="324" name="Google Shape;324;p43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43"/>
          <p:cNvPicPr preferRelativeResize="0"/>
          <p:nvPr/>
        </p:nvPicPr>
        <p:blipFill rotWithShape="1">
          <a:blip r:embed="rId3">
            <a:alphaModFix/>
          </a:blip>
          <a:srcRect l="675" t="8894" b="8440"/>
          <a:stretch/>
        </p:blipFill>
        <p:spPr>
          <a:xfrm>
            <a:off x="223100" y="1100350"/>
            <a:ext cx="8390723" cy="39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Naš zajednički projekt </a:t>
            </a:r>
            <a:endParaRPr/>
          </a:p>
        </p:txBody>
      </p:sp>
      <p:sp>
        <p:nvSpPr>
          <p:cNvPr id="331" name="Google Shape;331;p44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00" y="1173737"/>
            <a:ext cx="3524724" cy="35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1325" y="1454900"/>
            <a:ext cx="48768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OŠ “Cazin I” Cazin </a:t>
            </a:r>
            <a:endParaRPr/>
          </a:p>
        </p:txBody>
      </p:sp>
      <p:sp>
        <p:nvSpPr>
          <p:cNvPr id="339" name="Google Shape;339;p45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175" y="2112075"/>
            <a:ext cx="3073675" cy="27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125" y="745897"/>
            <a:ext cx="3474101" cy="19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000" y="1872825"/>
            <a:ext cx="4440300" cy="24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Srednja ekonomska škola, Sarajevo</a:t>
            </a:r>
            <a:endParaRPr/>
          </a:p>
        </p:txBody>
      </p:sp>
      <p:sp>
        <p:nvSpPr>
          <p:cNvPr id="348" name="Google Shape;348;p46"/>
          <p:cNvSpPr txBox="1">
            <a:spLocks noGrp="1"/>
          </p:cNvSpPr>
          <p:nvPr>
            <p:ph type="body" idx="1"/>
          </p:nvPr>
        </p:nvSpPr>
        <p:spPr>
          <a:xfrm>
            <a:off x="6146800" y="1315775"/>
            <a:ext cx="2814900" cy="1116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eTwinning škola</a:t>
            </a:r>
            <a:endParaRPr sz="2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49" name="Google Shape;3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252650"/>
            <a:ext cx="5486399" cy="308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7"/>
          <p:cNvSpPr txBox="1"/>
          <p:nvPr/>
        </p:nvSpPr>
        <p:spPr>
          <a:xfrm>
            <a:off x="1813150" y="324150"/>
            <a:ext cx="4230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OŠ”Osman Nakaš”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5" name="Google Shape;355;p47"/>
          <p:cNvSpPr txBox="1"/>
          <p:nvPr/>
        </p:nvSpPr>
        <p:spPr>
          <a:xfrm>
            <a:off x="5031350" y="1335975"/>
            <a:ext cx="42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6" name="Google Shape;356;p47"/>
          <p:cNvSpPr txBox="1"/>
          <p:nvPr/>
        </p:nvSpPr>
        <p:spPr>
          <a:xfrm flipH="1">
            <a:off x="4989325" y="1350025"/>
            <a:ext cx="42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7" name="Google Shape;357;p47"/>
          <p:cNvSpPr txBox="1"/>
          <p:nvPr/>
        </p:nvSpPr>
        <p:spPr>
          <a:xfrm>
            <a:off x="4975150" y="1279775"/>
            <a:ext cx="35274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-"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eTwinning škola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Ul.Gradačačka 39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71000 Sarajevo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www.osonakas.ba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8" name="Google Shape;3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33050"/>
            <a:ext cx="4670349" cy="239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1368349" y="457200"/>
            <a:ext cx="6070499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highlight>
                  <a:srgbClr val="FFFFCC"/>
                </a:highlight>
                <a:latin typeface="Arial"/>
                <a:ea typeface="Arial"/>
                <a:cs typeface="Arial"/>
                <a:sym typeface="Arial"/>
              </a:rPr>
              <a:t>Nitko nikada posve ne dovršava učenje.</a:t>
            </a:r>
            <a:endParaRPr sz="2400">
              <a:solidFill>
                <a:srgbClr val="000000"/>
              </a:solidFill>
              <a:highlight>
                <a:srgbClr val="FFFFC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000000"/>
                </a:solidFill>
                <a:highlight>
                  <a:srgbClr val="FFFFCC"/>
                </a:highlight>
                <a:latin typeface="Arial"/>
                <a:ea typeface="Arial"/>
                <a:cs typeface="Arial"/>
                <a:sym typeface="Arial"/>
              </a:rPr>
              <a:t>John M. Templeton</a:t>
            </a:r>
            <a:endParaRPr sz="2400" i="1">
              <a:solidFill>
                <a:srgbClr val="000000"/>
              </a:solidFill>
              <a:highlight>
                <a:srgbClr val="FFFFC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4"/>
              <a:buNone/>
            </a:pP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1694453" y="2738863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3"/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2"/>
          </p:nvPr>
        </p:nvSpPr>
        <p:spPr>
          <a:xfrm>
            <a:off x="1177850" y="3169387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Šta nudi eTwinning ?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Questrial"/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Verdana"/>
              <a:buChar char="●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Umrežavanje nastavnika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Verdana"/>
              <a:buChar char="●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Edukacije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Verdana"/>
              <a:buChar char="●"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Projekte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 l="11500" r="-11500"/>
          <a:stretch/>
        </p:blipFill>
        <p:spPr>
          <a:xfrm>
            <a:off x="609363" y="1428200"/>
            <a:ext cx="280987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3419250" y="1841725"/>
            <a:ext cx="4159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Nada Sokolović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Nastavnica 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matematike i informatike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OŠ”Osman Nakaš”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estrial"/>
                <a:ea typeface="Questrial"/>
                <a:cs typeface="Questrial"/>
                <a:sym typeface="Questrial"/>
              </a:rPr>
              <a:t>Sarajevo</a:t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Umrežavanje nastavnika</a:t>
            </a:r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body" idx="1"/>
          </p:nvPr>
        </p:nvSpPr>
        <p:spPr>
          <a:xfrm>
            <a:off x="507999" y="1315775"/>
            <a:ext cx="33642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eTwinning me povezao sa brojnim nastavnicama i nastavnicima iz naše zemlje, regiona i Evrope.</a:t>
            </a:r>
            <a:endParaRPr sz="2400"/>
          </a:p>
        </p:txBody>
      </p:sp>
      <p:sp>
        <p:nvSpPr>
          <p:cNvPr id="201" name="Google Shape;201;p24"/>
          <p:cNvSpPr txBox="1"/>
          <p:nvPr/>
        </p:nvSpPr>
        <p:spPr>
          <a:xfrm>
            <a:off x="5480850" y="1735650"/>
            <a:ext cx="28107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70" y="1315775"/>
            <a:ext cx="4316131" cy="242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Naša škola sarađuje sa učenicima i nastavnicima širom Evrope</a:t>
            </a:r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l="4569" r="-4570"/>
          <a:stretch/>
        </p:blipFill>
        <p:spPr>
          <a:xfrm>
            <a:off x="1896187" y="1584950"/>
            <a:ext cx="5551625" cy="342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Dogovor o radu u projektu na video-konferenciji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1294999" y="177952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 l="-1410" t="-6200" r="1409" b="6200"/>
          <a:stretch/>
        </p:blipFill>
        <p:spPr>
          <a:xfrm>
            <a:off x="1771000" y="1100350"/>
            <a:ext cx="5951200" cy="33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8000" cy="573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Zajednica inovativnih nastavnika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8000" cy="3116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Okupili smo se u prekrasnu grupu saradnika/saradnica, koji uvijek imaju vremena pomoći jedni drugima, razmijeniti iskustva...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U prilici smo stalno učiti i koristiti nove web alate.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On-screen Show (16:9)</PresentationFormat>
  <Paragraphs>87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Georgia</vt:lpstr>
      <vt:lpstr>Verdana</vt:lpstr>
      <vt:lpstr>Noto Sans Symbols</vt:lpstr>
      <vt:lpstr>Questrial</vt:lpstr>
      <vt:lpstr>Facet</vt:lpstr>
      <vt:lpstr>eTwinning iz ugla eTwinning ambasadora</vt:lpstr>
      <vt:lpstr>PowerPoint Presentation</vt:lpstr>
      <vt:lpstr>Nitko nikada posve ne dovršava učenje. John M. Templeton </vt:lpstr>
      <vt:lpstr>Šta nudi eTwinning ?</vt:lpstr>
      <vt:lpstr>PowerPoint Presentation</vt:lpstr>
      <vt:lpstr>Umrežavanje nastavnika</vt:lpstr>
      <vt:lpstr>Naša škola sarađuje sa učenicima i nastavnicima širom Evrope</vt:lpstr>
      <vt:lpstr>Dogovor o radu u projektu na video-konferenciji</vt:lpstr>
      <vt:lpstr>Zajednica inovativnih nastavnika</vt:lpstr>
      <vt:lpstr>eTwinning mi pruža priliku za :</vt:lpstr>
      <vt:lpstr>“Kad ima volje, ima i načina.”</vt:lpstr>
      <vt:lpstr>U poslovnom životu moji najveći izazovi su:</vt:lpstr>
      <vt:lpstr>Profesionalno usavršavanje u eTwinningu</vt:lpstr>
      <vt:lpstr>Onsite profesionalna usavršavanja</vt:lpstr>
      <vt:lpstr>Moja onsite usavršavanja</vt:lpstr>
      <vt:lpstr>Online profesionalna usavršavanja</vt:lpstr>
      <vt:lpstr>Moja online profesionalna usavršavanja</vt:lpstr>
      <vt:lpstr>Neformalna usavršavanja</vt:lpstr>
      <vt:lpstr>“ Postoji samo jedna motivacija – želja“</vt:lpstr>
      <vt:lpstr>eTwinning projekti</vt:lpstr>
      <vt:lpstr>Projektna nastava u eTwinningu</vt:lpstr>
      <vt:lpstr>Projektna nastava u eTwinningu</vt:lpstr>
      <vt:lpstr>Kako to izgleda u projektu</vt:lpstr>
      <vt:lpstr>PowerPoint Presentation</vt:lpstr>
      <vt:lpstr>A šta kažu nastavnici nakon projekta…. </vt:lpstr>
      <vt:lpstr>Naš zajednički projekt </vt:lpstr>
      <vt:lpstr>OŠ “Cazin I” Cazin </vt:lpstr>
      <vt:lpstr>Srednja ekonomska škola, Sarajevo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iz ugla eTwinning ambasadora</dc:title>
  <dc:creator>Almina Satrovic</dc:creator>
  <cp:lastModifiedBy>gmo</cp:lastModifiedBy>
  <cp:revision>1</cp:revision>
  <dcterms:modified xsi:type="dcterms:W3CDTF">2019-10-23T07:33:52Z</dcterms:modified>
</cp:coreProperties>
</file>