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60" r:id="rId5"/>
    <p:sldId id="265" r:id="rId6"/>
    <p:sldId id="266" r:id="rId7"/>
    <p:sldId id="287" r:id="rId8"/>
    <p:sldId id="267" r:id="rId9"/>
    <p:sldId id="269" r:id="rId10"/>
    <p:sldId id="285" r:id="rId11"/>
    <p:sldId id="288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92" r:id="rId20"/>
    <p:sldId id="286" r:id="rId21"/>
    <p:sldId id="301" r:id="rId22"/>
    <p:sldId id="302" r:id="rId23"/>
    <p:sldId id="303" r:id="rId24"/>
    <p:sldId id="304" r:id="rId25"/>
    <p:sldId id="259" r:id="rId26"/>
  </p:sldIdLst>
  <p:sldSz cx="9144000" cy="5143500" type="screen16x9"/>
  <p:notesSz cx="6864350" cy="99964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35C6C-3E98-4740-83CF-3C0C78A13B5E}" type="doc">
      <dgm:prSet loTypeId="urn:microsoft.com/office/officeart/2005/8/layout/gear1" loCatId="" qsTypeId="urn:microsoft.com/office/officeart/2005/8/quickstyle/simple4" qsCatId="simple" csTypeId="urn:microsoft.com/office/officeart/2005/8/colors/accent1_3" csCatId="accent1" phldr="1"/>
      <dgm:spPr/>
    </dgm:pt>
    <dgm:pt modelId="{D930DF50-119B-514C-AEB4-DDE1E16EC539}">
      <dgm:prSet phldrT="[Text]" custT="1"/>
      <dgm:spPr/>
      <dgm:t>
        <a:bodyPr/>
        <a:lstStyle/>
        <a:p>
          <a:r>
            <a:rPr lang="en-US" sz="2000" b="1" dirty="0" smtClean="0"/>
            <a:t>eTwinning</a:t>
          </a:r>
          <a:endParaRPr lang="en-US" sz="2000" b="1" dirty="0"/>
        </a:p>
      </dgm:t>
    </dgm:pt>
    <dgm:pt modelId="{872EDD4F-5109-A74D-A441-71F0DC5A332A}" type="parTrans" cxnId="{2D09503B-129E-0F4D-8B56-3A8E06BFB0E3}">
      <dgm:prSet/>
      <dgm:spPr/>
      <dgm:t>
        <a:bodyPr/>
        <a:lstStyle/>
        <a:p>
          <a:endParaRPr lang="en-US"/>
        </a:p>
      </dgm:t>
    </dgm:pt>
    <dgm:pt modelId="{0FB087A4-5F42-2E47-B6D0-754C149BD992}" type="sibTrans" cxnId="{2D09503B-129E-0F4D-8B56-3A8E06BFB0E3}">
      <dgm:prSet/>
      <dgm:spPr/>
      <dgm:t>
        <a:bodyPr/>
        <a:lstStyle/>
        <a:p>
          <a:endParaRPr lang="en-US"/>
        </a:p>
      </dgm:t>
    </dgm:pt>
    <dgm:pt modelId="{2B0CD31A-5F49-F845-9A9A-C5A521E7A39A}">
      <dgm:prSet phldrT="[Text]" custT="1"/>
      <dgm:spPr/>
      <dgm:t>
        <a:bodyPr/>
        <a:lstStyle/>
        <a:p>
          <a:r>
            <a:rPr lang="en-US" sz="1900" b="1" dirty="0" smtClean="0"/>
            <a:t>TTI + </a:t>
          </a:r>
          <a:r>
            <a:rPr lang="en-US" sz="1400" b="1" dirty="0" smtClean="0"/>
            <a:t>eTwinning</a:t>
          </a:r>
          <a:endParaRPr lang="en-US" sz="1400" b="1" dirty="0"/>
        </a:p>
      </dgm:t>
    </dgm:pt>
    <dgm:pt modelId="{147F3B69-632F-FC43-A3B9-03F5943FE7B8}" type="parTrans" cxnId="{1C4ACF05-65BD-DD4F-B1E3-607C3609D319}">
      <dgm:prSet/>
      <dgm:spPr/>
      <dgm:t>
        <a:bodyPr/>
        <a:lstStyle/>
        <a:p>
          <a:endParaRPr lang="en-US"/>
        </a:p>
      </dgm:t>
    </dgm:pt>
    <dgm:pt modelId="{ADD97F85-D226-6F4A-B83D-D223EFAE3F40}" type="sibTrans" cxnId="{1C4ACF05-65BD-DD4F-B1E3-607C3609D319}">
      <dgm:prSet/>
      <dgm:spPr/>
      <dgm:t>
        <a:bodyPr/>
        <a:lstStyle/>
        <a:p>
          <a:endParaRPr lang="en-US"/>
        </a:p>
      </dgm:t>
    </dgm:pt>
    <dgm:pt modelId="{668A765E-1BC0-8C40-AAAB-6060EB3EB3FB}">
      <dgm:prSet phldrT="[Text]" custT="1"/>
      <dgm:spPr/>
      <dgm:t>
        <a:bodyPr/>
        <a:lstStyle/>
        <a:p>
          <a:r>
            <a:rPr lang="en-US" sz="2400" b="1" smtClean="0"/>
            <a:t>TTI</a:t>
          </a:r>
          <a:endParaRPr lang="en-US" sz="2400" b="1" dirty="0"/>
        </a:p>
      </dgm:t>
    </dgm:pt>
    <dgm:pt modelId="{21657EA2-FD07-B448-854C-DD7509389A87}" type="parTrans" cxnId="{B090854F-EE8D-C544-B63B-EF5477CBBC19}">
      <dgm:prSet/>
      <dgm:spPr/>
      <dgm:t>
        <a:bodyPr/>
        <a:lstStyle/>
        <a:p>
          <a:endParaRPr lang="en-US"/>
        </a:p>
      </dgm:t>
    </dgm:pt>
    <dgm:pt modelId="{95568CA7-4510-9945-A309-EC1C36B29FCA}" type="sibTrans" cxnId="{B090854F-EE8D-C544-B63B-EF5477CBBC19}">
      <dgm:prSet/>
      <dgm:spPr/>
      <dgm:t>
        <a:bodyPr/>
        <a:lstStyle/>
        <a:p>
          <a:endParaRPr lang="en-US"/>
        </a:p>
      </dgm:t>
    </dgm:pt>
    <dgm:pt modelId="{125A825D-7817-E147-B8B0-BFC96D85FCB6}" type="pres">
      <dgm:prSet presAssocID="{B2135C6C-3E98-4740-83CF-3C0C78A13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548356-C47A-8E45-A86F-9576E3D9A1BD}" type="pres">
      <dgm:prSet presAssocID="{D930DF50-119B-514C-AEB4-DDE1E16EC5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EB364-9F1E-D54F-BA17-AED1F995396B}" type="pres">
      <dgm:prSet presAssocID="{D930DF50-119B-514C-AEB4-DDE1E16EC539}" presName="gear1srcNode" presStyleLbl="node1" presStyleIdx="0" presStyleCnt="3"/>
      <dgm:spPr/>
      <dgm:t>
        <a:bodyPr/>
        <a:lstStyle/>
        <a:p>
          <a:endParaRPr lang="en-US"/>
        </a:p>
      </dgm:t>
    </dgm:pt>
    <dgm:pt modelId="{F95ADD77-BF48-AE4F-A27E-F2DEAC61C1C7}" type="pres">
      <dgm:prSet presAssocID="{D930DF50-119B-514C-AEB4-DDE1E16EC539}" presName="gear1dstNode" presStyleLbl="node1" presStyleIdx="0" presStyleCnt="3"/>
      <dgm:spPr/>
      <dgm:t>
        <a:bodyPr/>
        <a:lstStyle/>
        <a:p>
          <a:endParaRPr lang="en-US"/>
        </a:p>
      </dgm:t>
    </dgm:pt>
    <dgm:pt modelId="{30345714-4B08-5B42-B137-6C06A118454B}" type="pres">
      <dgm:prSet presAssocID="{2B0CD31A-5F49-F845-9A9A-C5A521E7A39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6A627-F191-F44A-9105-11621F417AFD}" type="pres">
      <dgm:prSet presAssocID="{2B0CD31A-5F49-F845-9A9A-C5A521E7A39A}" presName="gear2srcNode" presStyleLbl="node1" presStyleIdx="1" presStyleCnt="3"/>
      <dgm:spPr/>
      <dgm:t>
        <a:bodyPr/>
        <a:lstStyle/>
        <a:p>
          <a:endParaRPr lang="en-US"/>
        </a:p>
      </dgm:t>
    </dgm:pt>
    <dgm:pt modelId="{BA93D4E9-E39B-B24B-BE3F-73182913D251}" type="pres">
      <dgm:prSet presAssocID="{2B0CD31A-5F49-F845-9A9A-C5A521E7A39A}" presName="gear2dstNode" presStyleLbl="node1" presStyleIdx="1" presStyleCnt="3"/>
      <dgm:spPr/>
      <dgm:t>
        <a:bodyPr/>
        <a:lstStyle/>
        <a:p>
          <a:endParaRPr lang="en-US"/>
        </a:p>
      </dgm:t>
    </dgm:pt>
    <dgm:pt modelId="{CBB4D63F-4B6C-8241-AA5F-9254C1A7175F}" type="pres">
      <dgm:prSet presAssocID="{668A765E-1BC0-8C40-AAAB-6060EB3EB3FB}" presName="gear3" presStyleLbl="node1" presStyleIdx="2" presStyleCnt="3"/>
      <dgm:spPr/>
      <dgm:t>
        <a:bodyPr/>
        <a:lstStyle/>
        <a:p>
          <a:endParaRPr lang="en-US"/>
        </a:p>
      </dgm:t>
    </dgm:pt>
    <dgm:pt modelId="{DE99A503-151A-5F47-AF1B-A0BDA989596F}" type="pres">
      <dgm:prSet presAssocID="{668A765E-1BC0-8C40-AAAB-6060EB3EB3F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00810-A47F-7E42-9985-21C821E0042F}" type="pres">
      <dgm:prSet presAssocID="{668A765E-1BC0-8C40-AAAB-6060EB3EB3FB}" presName="gear3srcNode" presStyleLbl="node1" presStyleIdx="2" presStyleCnt="3"/>
      <dgm:spPr/>
      <dgm:t>
        <a:bodyPr/>
        <a:lstStyle/>
        <a:p>
          <a:endParaRPr lang="en-US"/>
        </a:p>
      </dgm:t>
    </dgm:pt>
    <dgm:pt modelId="{6F413260-3EDA-8C4A-A543-45A4B3B443B2}" type="pres">
      <dgm:prSet presAssocID="{668A765E-1BC0-8C40-AAAB-6060EB3EB3FB}" presName="gear3dstNode" presStyleLbl="node1" presStyleIdx="2" presStyleCnt="3"/>
      <dgm:spPr/>
      <dgm:t>
        <a:bodyPr/>
        <a:lstStyle/>
        <a:p>
          <a:endParaRPr lang="en-US"/>
        </a:p>
      </dgm:t>
    </dgm:pt>
    <dgm:pt modelId="{9F5D1914-D4E8-5D48-A926-2C80AB10B960}" type="pres">
      <dgm:prSet presAssocID="{0FB087A4-5F42-2E47-B6D0-754C149BD99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373A610-73C0-874A-8BFA-510E3DE4D92B}" type="pres">
      <dgm:prSet presAssocID="{ADD97F85-D226-6F4A-B83D-D223EFAE3F4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A303BB6-F180-4649-8948-D8003C5E5EF9}" type="pres">
      <dgm:prSet presAssocID="{95568CA7-4510-9945-A309-EC1C36B29FC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B289389-6079-4316-94FA-1E39585C81A7}" type="presOf" srcId="{668A765E-1BC0-8C40-AAAB-6060EB3EB3FB}" destId="{41400810-A47F-7E42-9985-21C821E0042F}" srcOrd="2" destOrd="0" presId="urn:microsoft.com/office/officeart/2005/8/layout/gear1"/>
    <dgm:cxn modelId="{B3333B92-3509-414D-B41E-573881AF5DEA}" type="presOf" srcId="{2B0CD31A-5F49-F845-9A9A-C5A521E7A39A}" destId="{5CC6A627-F191-F44A-9105-11621F417AFD}" srcOrd="1" destOrd="0" presId="urn:microsoft.com/office/officeart/2005/8/layout/gear1"/>
    <dgm:cxn modelId="{A4AFA1A4-5725-4E62-936B-72C3C726F2AE}" type="presOf" srcId="{95568CA7-4510-9945-A309-EC1C36B29FCA}" destId="{4A303BB6-F180-4649-8948-D8003C5E5EF9}" srcOrd="0" destOrd="0" presId="urn:microsoft.com/office/officeart/2005/8/layout/gear1"/>
    <dgm:cxn modelId="{3677DCE4-BB6C-4949-A30B-9F1AA79B6392}" type="presOf" srcId="{668A765E-1BC0-8C40-AAAB-6060EB3EB3FB}" destId="{6F413260-3EDA-8C4A-A543-45A4B3B443B2}" srcOrd="3" destOrd="0" presId="urn:microsoft.com/office/officeart/2005/8/layout/gear1"/>
    <dgm:cxn modelId="{2D09503B-129E-0F4D-8B56-3A8E06BFB0E3}" srcId="{B2135C6C-3E98-4740-83CF-3C0C78A13B5E}" destId="{D930DF50-119B-514C-AEB4-DDE1E16EC539}" srcOrd="0" destOrd="0" parTransId="{872EDD4F-5109-A74D-A441-71F0DC5A332A}" sibTransId="{0FB087A4-5F42-2E47-B6D0-754C149BD992}"/>
    <dgm:cxn modelId="{1C4ACF05-65BD-DD4F-B1E3-607C3609D319}" srcId="{B2135C6C-3E98-4740-83CF-3C0C78A13B5E}" destId="{2B0CD31A-5F49-F845-9A9A-C5A521E7A39A}" srcOrd="1" destOrd="0" parTransId="{147F3B69-632F-FC43-A3B9-03F5943FE7B8}" sibTransId="{ADD97F85-D226-6F4A-B83D-D223EFAE3F40}"/>
    <dgm:cxn modelId="{9B9AE83F-ACE9-42DE-8CE6-788ACB4D7FA0}" type="presOf" srcId="{B2135C6C-3E98-4740-83CF-3C0C78A13B5E}" destId="{125A825D-7817-E147-B8B0-BFC96D85FCB6}" srcOrd="0" destOrd="0" presId="urn:microsoft.com/office/officeart/2005/8/layout/gear1"/>
    <dgm:cxn modelId="{DB2D2770-3539-4A16-A4F0-E4AE602DD1B9}" type="presOf" srcId="{0FB087A4-5F42-2E47-B6D0-754C149BD992}" destId="{9F5D1914-D4E8-5D48-A926-2C80AB10B960}" srcOrd="0" destOrd="0" presId="urn:microsoft.com/office/officeart/2005/8/layout/gear1"/>
    <dgm:cxn modelId="{DD1639D6-DB3B-421F-BEB4-DC461F876BD8}" type="presOf" srcId="{668A765E-1BC0-8C40-AAAB-6060EB3EB3FB}" destId="{DE99A503-151A-5F47-AF1B-A0BDA989596F}" srcOrd="1" destOrd="0" presId="urn:microsoft.com/office/officeart/2005/8/layout/gear1"/>
    <dgm:cxn modelId="{B090854F-EE8D-C544-B63B-EF5477CBBC19}" srcId="{B2135C6C-3E98-4740-83CF-3C0C78A13B5E}" destId="{668A765E-1BC0-8C40-AAAB-6060EB3EB3FB}" srcOrd="2" destOrd="0" parTransId="{21657EA2-FD07-B448-854C-DD7509389A87}" sibTransId="{95568CA7-4510-9945-A309-EC1C36B29FCA}"/>
    <dgm:cxn modelId="{3E7FF30E-E97A-4BD6-B4AF-7D5B3C411893}" type="presOf" srcId="{D930DF50-119B-514C-AEB4-DDE1E16EC539}" destId="{F0548356-C47A-8E45-A86F-9576E3D9A1BD}" srcOrd="0" destOrd="0" presId="urn:microsoft.com/office/officeart/2005/8/layout/gear1"/>
    <dgm:cxn modelId="{86A2578B-7943-40B2-8619-B1A94A092D1E}" type="presOf" srcId="{D930DF50-119B-514C-AEB4-DDE1E16EC539}" destId="{F95ADD77-BF48-AE4F-A27E-F2DEAC61C1C7}" srcOrd="2" destOrd="0" presId="urn:microsoft.com/office/officeart/2005/8/layout/gear1"/>
    <dgm:cxn modelId="{18BC0DDC-9C91-4DED-B5B5-0D08EB9E4F15}" type="presOf" srcId="{668A765E-1BC0-8C40-AAAB-6060EB3EB3FB}" destId="{CBB4D63F-4B6C-8241-AA5F-9254C1A7175F}" srcOrd="0" destOrd="0" presId="urn:microsoft.com/office/officeart/2005/8/layout/gear1"/>
    <dgm:cxn modelId="{D47507EC-9BBC-4CDA-9447-87FE10434914}" type="presOf" srcId="{D930DF50-119B-514C-AEB4-DDE1E16EC539}" destId="{356EB364-9F1E-D54F-BA17-AED1F995396B}" srcOrd="1" destOrd="0" presId="urn:microsoft.com/office/officeart/2005/8/layout/gear1"/>
    <dgm:cxn modelId="{758D73C9-3E2A-4BC0-8116-ABBE139F9545}" type="presOf" srcId="{ADD97F85-D226-6F4A-B83D-D223EFAE3F40}" destId="{7373A610-73C0-874A-8BFA-510E3DE4D92B}" srcOrd="0" destOrd="0" presId="urn:microsoft.com/office/officeart/2005/8/layout/gear1"/>
    <dgm:cxn modelId="{8451024F-6821-4D5B-ACBD-9BE929E153C5}" type="presOf" srcId="{2B0CD31A-5F49-F845-9A9A-C5A521E7A39A}" destId="{BA93D4E9-E39B-B24B-BE3F-73182913D251}" srcOrd="2" destOrd="0" presId="urn:microsoft.com/office/officeart/2005/8/layout/gear1"/>
    <dgm:cxn modelId="{D806C64B-F7DC-43CE-84EF-0C85A08EC5A4}" type="presOf" srcId="{2B0CD31A-5F49-F845-9A9A-C5A521E7A39A}" destId="{30345714-4B08-5B42-B137-6C06A118454B}" srcOrd="0" destOrd="0" presId="urn:microsoft.com/office/officeart/2005/8/layout/gear1"/>
    <dgm:cxn modelId="{4C369F37-5729-44D9-823F-38891D504299}" type="presParOf" srcId="{125A825D-7817-E147-B8B0-BFC96D85FCB6}" destId="{F0548356-C47A-8E45-A86F-9576E3D9A1BD}" srcOrd="0" destOrd="0" presId="urn:microsoft.com/office/officeart/2005/8/layout/gear1"/>
    <dgm:cxn modelId="{4F70527C-B22B-4C41-941E-899474A47D08}" type="presParOf" srcId="{125A825D-7817-E147-B8B0-BFC96D85FCB6}" destId="{356EB364-9F1E-D54F-BA17-AED1F995396B}" srcOrd="1" destOrd="0" presId="urn:microsoft.com/office/officeart/2005/8/layout/gear1"/>
    <dgm:cxn modelId="{9A6E80F9-5AE7-4E17-81ED-EB3079A1E3F5}" type="presParOf" srcId="{125A825D-7817-E147-B8B0-BFC96D85FCB6}" destId="{F95ADD77-BF48-AE4F-A27E-F2DEAC61C1C7}" srcOrd="2" destOrd="0" presId="urn:microsoft.com/office/officeart/2005/8/layout/gear1"/>
    <dgm:cxn modelId="{A2953E26-42D2-4343-BD6E-F56CC4E6BA66}" type="presParOf" srcId="{125A825D-7817-E147-B8B0-BFC96D85FCB6}" destId="{30345714-4B08-5B42-B137-6C06A118454B}" srcOrd="3" destOrd="0" presId="urn:microsoft.com/office/officeart/2005/8/layout/gear1"/>
    <dgm:cxn modelId="{A33A9D96-79BE-45D2-902A-BB2CCA077F09}" type="presParOf" srcId="{125A825D-7817-E147-B8B0-BFC96D85FCB6}" destId="{5CC6A627-F191-F44A-9105-11621F417AFD}" srcOrd="4" destOrd="0" presId="urn:microsoft.com/office/officeart/2005/8/layout/gear1"/>
    <dgm:cxn modelId="{791780B0-D5BD-4480-8E79-2193CB84B7B9}" type="presParOf" srcId="{125A825D-7817-E147-B8B0-BFC96D85FCB6}" destId="{BA93D4E9-E39B-B24B-BE3F-73182913D251}" srcOrd="5" destOrd="0" presId="urn:microsoft.com/office/officeart/2005/8/layout/gear1"/>
    <dgm:cxn modelId="{9166AEF9-33EE-484D-A3E0-FD4F718F9B6D}" type="presParOf" srcId="{125A825D-7817-E147-B8B0-BFC96D85FCB6}" destId="{CBB4D63F-4B6C-8241-AA5F-9254C1A7175F}" srcOrd="6" destOrd="0" presId="urn:microsoft.com/office/officeart/2005/8/layout/gear1"/>
    <dgm:cxn modelId="{E30C3402-CF33-4919-A939-0B91AF4C88E7}" type="presParOf" srcId="{125A825D-7817-E147-B8B0-BFC96D85FCB6}" destId="{DE99A503-151A-5F47-AF1B-A0BDA989596F}" srcOrd="7" destOrd="0" presId="urn:microsoft.com/office/officeart/2005/8/layout/gear1"/>
    <dgm:cxn modelId="{A06958AF-5DE9-465B-B50A-9F15A1988593}" type="presParOf" srcId="{125A825D-7817-E147-B8B0-BFC96D85FCB6}" destId="{41400810-A47F-7E42-9985-21C821E0042F}" srcOrd="8" destOrd="0" presId="urn:microsoft.com/office/officeart/2005/8/layout/gear1"/>
    <dgm:cxn modelId="{B5125A6E-1A74-4EEC-AF4A-23D6D9ED009E}" type="presParOf" srcId="{125A825D-7817-E147-B8B0-BFC96D85FCB6}" destId="{6F413260-3EDA-8C4A-A543-45A4B3B443B2}" srcOrd="9" destOrd="0" presId="urn:microsoft.com/office/officeart/2005/8/layout/gear1"/>
    <dgm:cxn modelId="{8C5FF22B-608A-461D-9D3F-98EFC19BB633}" type="presParOf" srcId="{125A825D-7817-E147-B8B0-BFC96D85FCB6}" destId="{9F5D1914-D4E8-5D48-A926-2C80AB10B960}" srcOrd="10" destOrd="0" presId="urn:microsoft.com/office/officeart/2005/8/layout/gear1"/>
    <dgm:cxn modelId="{5F983921-D0EA-4952-9A31-944CDAA32391}" type="presParOf" srcId="{125A825D-7817-E147-B8B0-BFC96D85FCB6}" destId="{7373A610-73C0-874A-8BFA-510E3DE4D92B}" srcOrd="11" destOrd="0" presId="urn:microsoft.com/office/officeart/2005/8/layout/gear1"/>
    <dgm:cxn modelId="{E5997495-E3DB-46BE-9FCE-1FA1B774E799}" type="presParOf" srcId="{125A825D-7817-E147-B8B0-BFC96D85FCB6}" destId="{4A303BB6-F180-4649-8948-D8003C5E5EF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D58AB-0F39-E245-9B13-C49C248CDFBD}" type="doc">
      <dgm:prSet loTypeId="urn:microsoft.com/office/officeart/2005/8/layout/radial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34F89-6CF7-F949-A231-0854FDA4B86E}">
      <dgm:prSet phldrT="[Text]"/>
      <dgm:spPr/>
      <dgm:t>
        <a:bodyPr/>
        <a:lstStyle/>
        <a:p>
          <a:r>
            <a:rPr lang="bs-Latn-BA" dirty="0" smtClean="0">
              <a:solidFill>
                <a:schemeClr val="bg1"/>
              </a:solidFill>
            </a:rPr>
            <a:t>Posmatranje</a:t>
          </a:r>
          <a:endParaRPr lang="en-US" dirty="0">
            <a:solidFill>
              <a:schemeClr val="bg1"/>
            </a:solidFill>
          </a:endParaRPr>
        </a:p>
      </dgm:t>
    </dgm:pt>
    <dgm:pt modelId="{C846BD47-A38A-214B-8CBD-21664A41B00D}" type="parTrans" cxnId="{558D41E4-0E06-274A-AC52-E4F11699C9E0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7F8DE17-8A44-3947-B1C8-56F8853EE534}" type="sibTrans" cxnId="{558D41E4-0E06-274A-AC52-E4F11699C9E0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1E9F0D0-B39D-5841-A506-F404C0845BF5}">
      <dgm:prSet phldrT="[Text]"/>
      <dgm:spPr/>
      <dgm:t>
        <a:bodyPr/>
        <a:lstStyle/>
        <a:p>
          <a:r>
            <a:rPr lang="bs-Latn-BA" dirty="0" smtClean="0">
              <a:solidFill>
                <a:schemeClr val="tx1">
                  <a:lumMod val="75000"/>
                  <a:lumOff val="25000"/>
                </a:schemeClr>
              </a:solidFill>
            </a:rPr>
            <a:t>Razgovori i diskusije sa DSP, učestvovanje u onlajn edukacijama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D33E9B8-1B66-D545-8F8F-5236E4C931D7}" type="parTrans" cxnId="{AEB7DD1C-A311-EC43-845C-29B848401FED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C70027-9325-7947-B586-66FCF34D6719}" type="sibTrans" cxnId="{AEB7DD1C-A311-EC43-845C-29B848401FED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EF46E71-877B-D748-8A0B-4C838E5FD3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1. </a:t>
          </a:r>
          <a:r>
            <a:rPr lang="bs-Latn-BA" dirty="0" smtClean="0">
              <a:solidFill>
                <a:schemeClr val="bg1"/>
              </a:solidFill>
            </a:rPr>
            <a:t>Predstavljanje eTwinning-a studentima </a:t>
          </a:r>
          <a:endParaRPr lang="en-US" dirty="0">
            <a:solidFill>
              <a:schemeClr val="bg1"/>
            </a:solidFill>
          </a:endParaRPr>
        </a:p>
      </dgm:t>
    </dgm:pt>
    <dgm:pt modelId="{D3FBEDB0-FB02-EB47-B2AA-B9AB5F23C83F}" type="parTrans" cxnId="{5F5E1644-43E4-D14A-91E3-98D1BDD6E141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7D9F68C-129F-2E4D-A4B8-02F287B2732F}" type="sibTrans" cxnId="{5F5E1644-43E4-D14A-91E3-98D1BDD6E141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2EC09C6-840F-2E4C-B922-8A4164D136C6}">
      <dgm:prSet phldrT="[Text]"/>
      <dgm:spPr/>
      <dgm:t>
        <a:bodyPr/>
        <a:lstStyle/>
        <a:p>
          <a:r>
            <a:rPr lang="bs-Latn-BA" dirty="0" smtClean="0">
              <a:solidFill>
                <a:schemeClr val="tx1">
                  <a:lumMod val="75000"/>
                  <a:lumOff val="25000"/>
                </a:schemeClr>
              </a:solidFill>
            </a:rPr>
            <a:t>Probni rad sa studentima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1899A06-3E33-4A40-B0F7-6568B296B53B}" type="parTrans" cxnId="{DF6840A5-A5DE-2C45-862A-589E469C507C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7CA396B-FD2E-954D-AD32-E89945E90B83}" type="sibTrans" cxnId="{DF6840A5-A5DE-2C45-862A-589E469C507C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34007F-F959-6745-996D-277D9C7A0F16}">
      <dgm:prSet phldrT="[Text]"/>
      <dgm:spPr/>
      <dgm:t>
        <a:bodyPr/>
        <a:lstStyle/>
        <a:p>
          <a:r>
            <a:rPr lang="bs-Latn-BA" dirty="0" smtClean="0">
              <a:solidFill>
                <a:schemeClr val="tx1">
                  <a:lumMod val="75000"/>
                  <a:lumOff val="25000"/>
                </a:schemeClr>
              </a:solidFill>
            </a:rPr>
            <a:t>Flksibilni pristup </a:t>
          </a:r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– </a:t>
          </a:r>
          <a:r>
            <a:rPr lang="bs-Latn-BA" dirty="0" smtClean="0">
              <a:solidFill>
                <a:schemeClr val="tx1">
                  <a:lumMod val="75000"/>
                  <a:lumOff val="25000"/>
                </a:schemeClr>
              </a:solidFill>
            </a:rPr>
            <a:t>tajming, obim rada, nastavni predmeti</a:t>
          </a:r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, </a:t>
          </a:r>
          <a:r>
            <a:rPr lang="bs-Latn-BA" dirty="0" smtClean="0">
              <a:solidFill>
                <a:schemeClr val="tx1">
                  <a:lumMod val="75000"/>
                  <a:lumOff val="25000"/>
                </a:schemeClr>
              </a:solidFill>
            </a:rPr>
            <a:t>uzrast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184C15-80D1-F842-9E8A-8FEF59F38E23}" type="parTrans" cxnId="{23098F9C-CF76-3442-A0C7-23B4D3F287B0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486065-46C7-894E-8A9D-50BDB89841E6}" type="sibTrans" cxnId="{23098F9C-CF76-3442-A0C7-23B4D3F287B0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968F914-871C-AE4A-9DF9-6462C34E261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2. </a:t>
          </a:r>
          <a:r>
            <a:rPr lang="bs-Latn-BA" dirty="0" smtClean="0">
              <a:solidFill>
                <a:schemeClr val="bg1"/>
              </a:solidFill>
            </a:rPr>
            <a:t>Saradnički projekti </a:t>
          </a:r>
          <a:endParaRPr lang="en-US" dirty="0">
            <a:solidFill>
              <a:schemeClr val="bg1"/>
            </a:solidFill>
          </a:endParaRPr>
        </a:p>
      </dgm:t>
    </dgm:pt>
    <dgm:pt modelId="{C3A25613-2175-4E4E-B481-CD644FF873BA}" type="parTrans" cxnId="{CFC6CEBC-76DE-4049-9B8F-3BC9FBC1EFA1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12DDB7-2A3D-2047-88D7-B519EE5CF387}" type="sibTrans" cxnId="{CFC6CEBC-76DE-4049-9B8F-3BC9FBC1EFA1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05D69CA-3A10-E448-AB58-20B8AB9269D3}">
      <dgm:prSet phldrT="[Text]"/>
      <dgm:spPr/>
      <dgm:t>
        <a:bodyPr/>
        <a:lstStyle/>
        <a:p>
          <a:r>
            <a:rPr lang="bs-Latn-BA" dirty="0" smtClean="0">
              <a:solidFill>
                <a:schemeClr val="tx1">
                  <a:lumMod val="75000"/>
                  <a:lumOff val="25000"/>
                </a:schemeClr>
              </a:solidFill>
            </a:rPr>
            <a:t>Državni i međunarodni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DD22941-61C7-7F40-8460-5BB33D558E1F}" type="parTrans" cxnId="{56A08850-8C7A-6F4E-9822-92D25C676FA6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CC9138-5E63-CF49-BF7F-2AE52833BD02}" type="sibTrans" cxnId="{56A08850-8C7A-6F4E-9822-92D25C676FA6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69C59CD-5740-C548-8783-8CDCB4F931DA}">
      <dgm:prSet phldrT="[Text]"/>
      <dgm:spPr/>
      <dgm:t>
        <a:bodyPr/>
        <a:lstStyle/>
        <a:p>
          <a:r>
            <a:rPr lang="bs-Latn-BA" dirty="0" smtClean="0">
              <a:solidFill>
                <a:schemeClr val="tx1">
                  <a:lumMod val="75000"/>
                  <a:lumOff val="25000"/>
                </a:schemeClr>
              </a:solidFill>
            </a:rPr>
            <a:t>Uspostavljanje projekta sa studentima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85BCDA-5990-9444-912C-46A55CA19E97}" type="parTrans" cxnId="{C77A3CE3-A84B-AC4D-841C-6548C763B28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5772610-A8BD-B54A-AA52-4BA9FE2C8A7C}" type="sibTrans" cxnId="{C77A3CE3-A84B-AC4D-841C-6548C763B28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8A3C05E-4FDF-2444-A35D-9763BB217DF8}" type="pres">
      <dgm:prSet presAssocID="{D6ED58AB-0F39-E245-9B13-C49C248CDFB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F30B3-63D4-A847-9A12-E20360016540}" type="pres">
      <dgm:prSet presAssocID="{D6ED58AB-0F39-E245-9B13-C49C248CDFBD}" presName="cycle" presStyleCnt="0"/>
      <dgm:spPr/>
    </dgm:pt>
    <dgm:pt modelId="{9C0271B5-E07D-C247-A562-3618B48A6B17}" type="pres">
      <dgm:prSet presAssocID="{D6ED58AB-0F39-E245-9B13-C49C248CDFBD}" presName="centerShape" presStyleCnt="0"/>
      <dgm:spPr/>
    </dgm:pt>
    <dgm:pt modelId="{719FA357-E83C-EF4D-A759-374237257916}" type="pres">
      <dgm:prSet presAssocID="{D6ED58AB-0F39-E245-9B13-C49C248CDFBD}" presName="connSite" presStyleLbl="node1" presStyleIdx="0" presStyleCnt="4"/>
      <dgm:spPr/>
    </dgm:pt>
    <dgm:pt modelId="{59A65E76-65E6-BE4F-A528-3EB19E59DCF3}" type="pres">
      <dgm:prSet presAssocID="{D6ED58AB-0F39-E245-9B13-C49C248CDFBD}" presName="visible" presStyleLbl="node1" presStyleIdx="0" presStyleCnt="4" custLinFactNeighborX="-97" custLinFactNeighborY="2487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endParaRPr lang="en-US"/>
        </a:p>
      </dgm:t>
    </dgm:pt>
    <dgm:pt modelId="{3A64463C-E373-EA42-958E-E5B8533473A1}" type="pres">
      <dgm:prSet presAssocID="{C846BD47-A38A-214B-8CBD-21664A41B00D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022885B-6BA9-5D44-BB9E-08F3D1F97FD3}" type="pres">
      <dgm:prSet presAssocID="{6F734F89-6CF7-F949-A231-0854FDA4B86E}" presName="node" presStyleCnt="0"/>
      <dgm:spPr/>
    </dgm:pt>
    <dgm:pt modelId="{24154668-DFFE-7B4F-8692-E39F58DB26ED}" type="pres">
      <dgm:prSet presAssocID="{6F734F89-6CF7-F949-A231-0854FDA4B86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84A76-F130-4149-A11B-65CECA259621}" type="pres">
      <dgm:prSet presAssocID="{6F734F89-6CF7-F949-A231-0854FDA4B86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BA8CA-0E94-FF4D-AA87-12A0951D05CD}" type="pres">
      <dgm:prSet presAssocID="{D3FBEDB0-FB02-EB47-B2AA-B9AB5F23C83F}" presName="Name25" presStyleLbl="parChTrans1D1" presStyleIdx="1" presStyleCnt="3"/>
      <dgm:spPr/>
      <dgm:t>
        <a:bodyPr/>
        <a:lstStyle/>
        <a:p>
          <a:endParaRPr lang="en-US"/>
        </a:p>
      </dgm:t>
    </dgm:pt>
    <dgm:pt modelId="{6AEDEA77-16A6-B74B-BDC0-9BEAA4774302}" type="pres">
      <dgm:prSet presAssocID="{1EF46E71-877B-D748-8A0B-4C838E5FD3C7}" presName="node" presStyleCnt="0"/>
      <dgm:spPr/>
    </dgm:pt>
    <dgm:pt modelId="{4100831F-D23A-3B49-97DD-0D38CD059039}" type="pres">
      <dgm:prSet presAssocID="{1EF46E71-877B-D748-8A0B-4C838E5FD3C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6C1B6-7607-164E-956E-942CECAE9DDC}" type="pres">
      <dgm:prSet presAssocID="{1EF46E71-877B-D748-8A0B-4C838E5FD3C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71760-199C-0A43-8A50-9BAF8EEF732E}" type="pres">
      <dgm:prSet presAssocID="{C3A25613-2175-4E4E-B481-CD644FF873BA}" presName="Name25" presStyleLbl="parChTrans1D1" presStyleIdx="2" presStyleCnt="3"/>
      <dgm:spPr/>
      <dgm:t>
        <a:bodyPr/>
        <a:lstStyle/>
        <a:p>
          <a:endParaRPr lang="en-US"/>
        </a:p>
      </dgm:t>
    </dgm:pt>
    <dgm:pt modelId="{51E57103-719B-7740-8F59-0226119F8F26}" type="pres">
      <dgm:prSet presAssocID="{B968F914-871C-AE4A-9DF9-6462C34E261D}" presName="node" presStyleCnt="0"/>
      <dgm:spPr/>
    </dgm:pt>
    <dgm:pt modelId="{15782CD3-B936-B646-8C2D-9DCB1CFAD83A}" type="pres">
      <dgm:prSet presAssocID="{B968F914-871C-AE4A-9DF9-6462C34E261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72EEF-0028-5246-B962-8DEE9D1B339F}" type="pres">
      <dgm:prSet presAssocID="{B968F914-871C-AE4A-9DF9-6462C34E261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7DD1C-A311-EC43-845C-29B848401FED}" srcId="{6F734F89-6CF7-F949-A231-0854FDA4B86E}" destId="{41E9F0D0-B39D-5841-A506-F404C0845BF5}" srcOrd="0" destOrd="0" parTransId="{2D33E9B8-1B66-D545-8F8F-5236E4C931D7}" sibTransId="{27C70027-9325-7947-B586-66FCF34D6719}"/>
    <dgm:cxn modelId="{DF6840A5-A5DE-2C45-862A-589E469C507C}" srcId="{1EF46E71-877B-D748-8A0B-4C838E5FD3C7}" destId="{62EC09C6-840F-2E4C-B922-8A4164D136C6}" srcOrd="0" destOrd="0" parTransId="{51899A06-3E33-4A40-B0F7-6568B296B53B}" sibTransId="{47CA396B-FD2E-954D-AD32-E89945E90B83}"/>
    <dgm:cxn modelId="{871FA4A8-9A5D-48C9-BA33-B3EDF5AC4345}" type="presOf" srcId="{0C34007F-F959-6745-996D-277D9C7A0F16}" destId="{8DA6C1B6-7607-164E-956E-942CECAE9DDC}" srcOrd="0" destOrd="1" presId="urn:microsoft.com/office/officeart/2005/8/layout/radial2"/>
    <dgm:cxn modelId="{A0DACB5A-64A5-486D-816C-2D22D9AB6AD2}" type="presOf" srcId="{62EC09C6-840F-2E4C-B922-8A4164D136C6}" destId="{8DA6C1B6-7607-164E-956E-942CECAE9DDC}" srcOrd="0" destOrd="0" presId="urn:microsoft.com/office/officeart/2005/8/layout/radial2"/>
    <dgm:cxn modelId="{23098F9C-CF76-3442-A0C7-23B4D3F287B0}" srcId="{1EF46E71-877B-D748-8A0B-4C838E5FD3C7}" destId="{0C34007F-F959-6745-996D-277D9C7A0F16}" srcOrd="1" destOrd="0" parTransId="{52184C15-80D1-F842-9E8A-8FEF59F38E23}" sibTransId="{6D486065-46C7-894E-8A9D-50BDB89841E6}"/>
    <dgm:cxn modelId="{9DD0F570-F579-465B-A385-7421AEBDED43}" type="presOf" srcId="{6F734F89-6CF7-F949-A231-0854FDA4B86E}" destId="{24154668-DFFE-7B4F-8692-E39F58DB26ED}" srcOrd="0" destOrd="0" presId="urn:microsoft.com/office/officeart/2005/8/layout/radial2"/>
    <dgm:cxn modelId="{31D478BB-C51A-4869-A13B-2FE6561B68A0}" type="presOf" srcId="{669C59CD-5740-C548-8783-8CDCB4F931DA}" destId="{D5A72EEF-0028-5246-B962-8DEE9D1B339F}" srcOrd="0" destOrd="1" presId="urn:microsoft.com/office/officeart/2005/8/layout/radial2"/>
    <dgm:cxn modelId="{38BDB674-F0B7-4BD0-A6CC-CB30F6EAC3A2}" type="presOf" srcId="{C846BD47-A38A-214B-8CBD-21664A41B00D}" destId="{3A64463C-E373-EA42-958E-E5B8533473A1}" srcOrd="0" destOrd="0" presId="urn:microsoft.com/office/officeart/2005/8/layout/radial2"/>
    <dgm:cxn modelId="{56A08850-8C7A-6F4E-9822-92D25C676FA6}" srcId="{B968F914-871C-AE4A-9DF9-6462C34E261D}" destId="{C05D69CA-3A10-E448-AB58-20B8AB9269D3}" srcOrd="0" destOrd="0" parTransId="{FDD22941-61C7-7F40-8460-5BB33D558E1F}" sibTransId="{59CC9138-5E63-CF49-BF7F-2AE52833BD02}"/>
    <dgm:cxn modelId="{B84FAC3A-36A5-4950-97BC-88D15EB8DF0B}" type="presOf" srcId="{D3FBEDB0-FB02-EB47-B2AA-B9AB5F23C83F}" destId="{7FDBA8CA-0E94-FF4D-AA87-12A0951D05CD}" srcOrd="0" destOrd="0" presId="urn:microsoft.com/office/officeart/2005/8/layout/radial2"/>
    <dgm:cxn modelId="{B2006389-244B-4D3C-8F54-C3A3931D1E2E}" type="presOf" srcId="{C05D69CA-3A10-E448-AB58-20B8AB9269D3}" destId="{D5A72EEF-0028-5246-B962-8DEE9D1B339F}" srcOrd="0" destOrd="0" presId="urn:microsoft.com/office/officeart/2005/8/layout/radial2"/>
    <dgm:cxn modelId="{700B9232-2F53-47F0-A6A1-BD9AF388E52D}" type="presOf" srcId="{B968F914-871C-AE4A-9DF9-6462C34E261D}" destId="{15782CD3-B936-B646-8C2D-9DCB1CFAD83A}" srcOrd="0" destOrd="0" presId="urn:microsoft.com/office/officeart/2005/8/layout/radial2"/>
    <dgm:cxn modelId="{558D41E4-0E06-274A-AC52-E4F11699C9E0}" srcId="{D6ED58AB-0F39-E245-9B13-C49C248CDFBD}" destId="{6F734F89-6CF7-F949-A231-0854FDA4B86E}" srcOrd="0" destOrd="0" parTransId="{C846BD47-A38A-214B-8CBD-21664A41B00D}" sibTransId="{87F8DE17-8A44-3947-B1C8-56F8853EE534}"/>
    <dgm:cxn modelId="{5F5E1644-43E4-D14A-91E3-98D1BDD6E141}" srcId="{D6ED58AB-0F39-E245-9B13-C49C248CDFBD}" destId="{1EF46E71-877B-D748-8A0B-4C838E5FD3C7}" srcOrd="1" destOrd="0" parTransId="{D3FBEDB0-FB02-EB47-B2AA-B9AB5F23C83F}" sibTransId="{67D9F68C-129F-2E4D-A4B8-02F287B2732F}"/>
    <dgm:cxn modelId="{9C93F2E1-9EA3-4418-9F2E-58BC82325EF3}" type="presOf" srcId="{D6ED58AB-0F39-E245-9B13-C49C248CDFBD}" destId="{28A3C05E-4FDF-2444-A35D-9763BB217DF8}" srcOrd="0" destOrd="0" presId="urn:microsoft.com/office/officeart/2005/8/layout/radial2"/>
    <dgm:cxn modelId="{4EC1A5A7-6281-466A-88AE-286264206C82}" type="presOf" srcId="{C3A25613-2175-4E4E-B481-CD644FF873BA}" destId="{6C171760-199C-0A43-8A50-9BAF8EEF732E}" srcOrd="0" destOrd="0" presId="urn:microsoft.com/office/officeart/2005/8/layout/radial2"/>
    <dgm:cxn modelId="{CFC6CEBC-76DE-4049-9B8F-3BC9FBC1EFA1}" srcId="{D6ED58AB-0F39-E245-9B13-C49C248CDFBD}" destId="{B968F914-871C-AE4A-9DF9-6462C34E261D}" srcOrd="2" destOrd="0" parTransId="{C3A25613-2175-4E4E-B481-CD644FF873BA}" sibTransId="{7212DDB7-2A3D-2047-88D7-B519EE5CF387}"/>
    <dgm:cxn modelId="{C77A3CE3-A84B-AC4D-841C-6548C763B28F}" srcId="{B968F914-871C-AE4A-9DF9-6462C34E261D}" destId="{669C59CD-5740-C548-8783-8CDCB4F931DA}" srcOrd="1" destOrd="0" parTransId="{8585BCDA-5990-9444-912C-46A55CA19E97}" sibTransId="{A5772610-A8BD-B54A-AA52-4BA9FE2C8A7C}"/>
    <dgm:cxn modelId="{53717D47-26DB-4ED4-BE96-4843AE2917FC}" type="presOf" srcId="{1EF46E71-877B-D748-8A0B-4C838E5FD3C7}" destId="{4100831F-D23A-3B49-97DD-0D38CD059039}" srcOrd="0" destOrd="0" presId="urn:microsoft.com/office/officeart/2005/8/layout/radial2"/>
    <dgm:cxn modelId="{2E81CAA7-4A41-47D5-8723-4C56CEFFAA21}" type="presOf" srcId="{41E9F0D0-B39D-5841-A506-F404C0845BF5}" destId="{F4284A76-F130-4149-A11B-65CECA259621}" srcOrd="0" destOrd="0" presId="urn:microsoft.com/office/officeart/2005/8/layout/radial2"/>
    <dgm:cxn modelId="{A8D19514-798C-4BD9-AB13-D1056E8EADD3}" type="presParOf" srcId="{28A3C05E-4FDF-2444-A35D-9763BB217DF8}" destId="{B5FF30B3-63D4-A847-9A12-E20360016540}" srcOrd="0" destOrd="0" presId="urn:microsoft.com/office/officeart/2005/8/layout/radial2"/>
    <dgm:cxn modelId="{52613AF1-1D0C-49BF-B2BF-6CCE7D1FC04B}" type="presParOf" srcId="{B5FF30B3-63D4-A847-9A12-E20360016540}" destId="{9C0271B5-E07D-C247-A562-3618B48A6B17}" srcOrd="0" destOrd="0" presId="urn:microsoft.com/office/officeart/2005/8/layout/radial2"/>
    <dgm:cxn modelId="{608AE3F4-2BC0-438D-A971-27FFB0FE3BDB}" type="presParOf" srcId="{9C0271B5-E07D-C247-A562-3618B48A6B17}" destId="{719FA357-E83C-EF4D-A759-374237257916}" srcOrd="0" destOrd="0" presId="urn:microsoft.com/office/officeart/2005/8/layout/radial2"/>
    <dgm:cxn modelId="{4F54CA58-CC18-4772-B397-30FA30133A20}" type="presParOf" srcId="{9C0271B5-E07D-C247-A562-3618B48A6B17}" destId="{59A65E76-65E6-BE4F-A528-3EB19E59DCF3}" srcOrd="1" destOrd="0" presId="urn:microsoft.com/office/officeart/2005/8/layout/radial2"/>
    <dgm:cxn modelId="{88EC4149-FCE3-41DA-9BDD-5B83FAC4F547}" type="presParOf" srcId="{B5FF30B3-63D4-A847-9A12-E20360016540}" destId="{3A64463C-E373-EA42-958E-E5B8533473A1}" srcOrd="1" destOrd="0" presId="urn:microsoft.com/office/officeart/2005/8/layout/radial2"/>
    <dgm:cxn modelId="{4354B534-B63B-4451-AB48-2972B7C23E81}" type="presParOf" srcId="{B5FF30B3-63D4-A847-9A12-E20360016540}" destId="{F022885B-6BA9-5D44-BB9E-08F3D1F97FD3}" srcOrd="2" destOrd="0" presId="urn:microsoft.com/office/officeart/2005/8/layout/radial2"/>
    <dgm:cxn modelId="{6060CDE3-3DD1-44E7-B401-3C591DCA6858}" type="presParOf" srcId="{F022885B-6BA9-5D44-BB9E-08F3D1F97FD3}" destId="{24154668-DFFE-7B4F-8692-E39F58DB26ED}" srcOrd="0" destOrd="0" presId="urn:microsoft.com/office/officeart/2005/8/layout/radial2"/>
    <dgm:cxn modelId="{4D848402-B7F3-462C-BEB6-35E8FB28B829}" type="presParOf" srcId="{F022885B-6BA9-5D44-BB9E-08F3D1F97FD3}" destId="{F4284A76-F130-4149-A11B-65CECA259621}" srcOrd="1" destOrd="0" presId="urn:microsoft.com/office/officeart/2005/8/layout/radial2"/>
    <dgm:cxn modelId="{DE48AB78-CAE5-4C05-9D02-B074931A91C3}" type="presParOf" srcId="{B5FF30B3-63D4-A847-9A12-E20360016540}" destId="{7FDBA8CA-0E94-FF4D-AA87-12A0951D05CD}" srcOrd="3" destOrd="0" presId="urn:microsoft.com/office/officeart/2005/8/layout/radial2"/>
    <dgm:cxn modelId="{5DF386A4-58DE-43CB-9173-84312C9A152E}" type="presParOf" srcId="{B5FF30B3-63D4-A847-9A12-E20360016540}" destId="{6AEDEA77-16A6-B74B-BDC0-9BEAA4774302}" srcOrd="4" destOrd="0" presId="urn:microsoft.com/office/officeart/2005/8/layout/radial2"/>
    <dgm:cxn modelId="{316223DB-9C6D-4367-88C3-87EEE99B1574}" type="presParOf" srcId="{6AEDEA77-16A6-B74B-BDC0-9BEAA4774302}" destId="{4100831F-D23A-3B49-97DD-0D38CD059039}" srcOrd="0" destOrd="0" presId="urn:microsoft.com/office/officeart/2005/8/layout/radial2"/>
    <dgm:cxn modelId="{DB911384-E097-471F-A676-F27BC355A48A}" type="presParOf" srcId="{6AEDEA77-16A6-B74B-BDC0-9BEAA4774302}" destId="{8DA6C1B6-7607-164E-956E-942CECAE9DDC}" srcOrd="1" destOrd="0" presId="urn:microsoft.com/office/officeart/2005/8/layout/radial2"/>
    <dgm:cxn modelId="{03363EFB-7615-46F6-BD2B-416195B3D1E7}" type="presParOf" srcId="{B5FF30B3-63D4-A847-9A12-E20360016540}" destId="{6C171760-199C-0A43-8A50-9BAF8EEF732E}" srcOrd="5" destOrd="0" presId="urn:microsoft.com/office/officeart/2005/8/layout/radial2"/>
    <dgm:cxn modelId="{0E9C85EC-8C13-4A49-9055-9127B6E4E714}" type="presParOf" srcId="{B5FF30B3-63D4-A847-9A12-E20360016540}" destId="{51E57103-719B-7740-8F59-0226119F8F26}" srcOrd="6" destOrd="0" presId="urn:microsoft.com/office/officeart/2005/8/layout/radial2"/>
    <dgm:cxn modelId="{30AA1528-E1E7-46CE-9D7A-96322EB9D242}" type="presParOf" srcId="{51E57103-719B-7740-8F59-0226119F8F26}" destId="{15782CD3-B936-B646-8C2D-9DCB1CFAD83A}" srcOrd="0" destOrd="0" presId="urn:microsoft.com/office/officeart/2005/8/layout/radial2"/>
    <dgm:cxn modelId="{21F40136-5CB0-441D-AC72-AA2383FA3D1C}" type="presParOf" srcId="{51E57103-719B-7740-8F59-0226119F8F26}" destId="{D5A72EEF-0028-5246-B962-8DEE9D1B339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48356-C47A-8E45-A86F-9576E3D9A1BD}">
      <dsp:nvSpPr>
        <dsp:cNvPr id="0" name=""/>
        <dsp:cNvSpPr/>
      </dsp:nvSpPr>
      <dsp:spPr>
        <a:xfrm>
          <a:off x="3055377" y="2071687"/>
          <a:ext cx="2532062" cy="2532062"/>
        </a:xfrm>
        <a:prstGeom prst="gear9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eTwinning</a:t>
          </a:r>
          <a:endParaRPr lang="en-US" sz="2000" b="1" kern="1200" dirty="0"/>
        </a:p>
      </dsp:txBody>
      <dsp:txXfrm>
        <a:off x="3564434" y="2664810"/>
        <a:ext cx="1513948" cy="1301533"/>
      </dsp:txXfrm>
    </dsp:sp>
    <dsp:sp modelId="{30345714-4B08-5B42-B137-6C06A118454B}">
      <dsp:nvSpPr>
        <dsp:cNvPr id="0" name=""/>
        <dsp:cNvSpPr/>
      </dsp:nvSpPr>
      <dsp:spPr>
        <a:xfrm>
          <a:off x="1582177" y="1473200"/>
          <a:ext cx="1841500" cy="1841500"/>
        </a:xfrm>
        <a:prstGeom prst="gear6">
          <a:avLst/>
        </a:prstGeom>
        <a:gradFill rotWithShape="0">
          <a:gsLst>
            <a:gs pos="0">
              <a:schemeClr val="accent1">
                <a:shade val="80000"/>
                <a:hueOff val="-313276"/>
                <a:satOff val="-39268"/>
                <a:lumOff val="2109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-313276"/>
                <a:satOff val="-39268"/>
                <a:lumOff val="2109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TTI + </a:t>
          </a:r>
          <a:r>
            <a:rPr lang="en-US" sz="1400" b="1" kern="1200" dirty="0" smtClean="0"/>
            <a:t>eTwinning</a:t>
          </a:r>
          <a:endParaRPr lang="en-US" sz="1400" b="1" kern="1200" dirty="0"/>
        </a:p>
      </dsp:txBody>
      <dsp:txXfrm>
        <a:off x="2045780" y="1939605"/>
        <a:ext cx="914294" cy="908690"/>
      </dsp:txXfrm>
    </dsp:sp>
    <dsp:sp modelId="{CBB4D63F-4B6C-8241-AA5F-9254C1A7175F}">
      <dsp:nvSpPr>
        <dsp:cNvPr id="0" name=""/>
        <dsp:cNvSpPr/>
      </dsp:nvSpPr>
      <dsp:spPr>
        <a:xfrm rot="20700000">
          <a:off x="2613605" y="202752"/>
          <a:ext cx="1804294" cy="1804294"/>
        </a:xfrm>
        <a:prstGeom prst="gear6">
          <a:avLst/>
        </a:prstGeom>
        <a:gradFill rotWithShape="0">
          <a:gsLst>
            <a:gs pos="0">
              <a:schemeClr val="accent1">
                <a:shade val="80000"/>
                <a:hueOff val="-626551"/>
                <a:satOff val="-78536"/>
                <a:lumOff val="4219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-626551"/>
                <a:satOff val="-78536"/>
                <a:lumOff val="4219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TTI</a:t>
          </a:r>
          <a:endParaRPr lang="en-US" sz="2400" b="1" kern="1200" dirty="0"/>
        </a:p>
      </dsp:txBody>
      <dsp:txXfrm rot="-20700000">
        <a:off x="3009340" y="598487"/>
        <a:ext cx="1012825" cy="1012825"/>
      </dsp:txXfrm>
    </dsp:sp>
    <dsp:sp modelId="{9F5D1914-D4E8-5D48-A926-2C80AB10B960}">
      <dsp:nvSpPr>
        <dsp:cNvPr id="0" name=""/>
        <dsp:cNvSpPr/>
      </dsp:nvSpPr>
      <dsp:spPr>
        <a:xfrm>
          <a:off x="2865196" y="1687030"/>
          <a:ext cx="3241040" cy="3241040"/>
        </a:xfrm>
        <a:prstGeom prst="circularArrow">
          <a:avLst>
            <a:gd name="adj1" fmla="val 4688"/>
            <a:gd name="adj2" fmla="val 299029"/>
            <a:gd name="adj3" fmla="val 2525156"/>
            <a:gd name="adj4" fmla="val 15842043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3A610-73C0-874A-8BFA-510E3DE4D92B}">
      <dsp:nvSpPr>
        <dsp:cNvPr id="0" name=""/>
        <dsp:cNvSpPr/>
      </dsp:nvSpPr>
      <dsp:spPr>
        <a:xfrm>
          <a:off x="1256051" y="1063988"/>
          <a:ext cx="2354818" cy="23548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-317726"/>
                <a:satOff val="-39000"/>
                <a:lumOff val="204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-317726"/>
                <a:satOff val="-39000"/>
                <a:lumOff val="204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03BB6-F180-4649-8948-D8003C5E5EF9}">
      <dsp:nvSpPr>
        <dsp:cNvPr id="0" name=""/>
        <dsp:cNvSpPr/>
      </dsp:nvSpPr>
      <dsp:spPr>
        <a:xfrm>
          <a:off x="2196253" y="-194212"/>
          <a:ext cx="2538968" cy="25389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-635452"/>
                <a:satOff val="-77999"/>
                <a:lumOff val="409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-635452"/>
                <a:satOff val="-77999"/>
                <a:lumOff val="409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71760-199C-0A43-8A50-9BAF8EEF732E}">
      <dsp:nvSpPr>
        <dsp:cNvPr id="0" name=""/>
        <dsp:cNvSpPr/>
      </dsp:nvSpPr>
      <dsp:spPr>
        <a:xfrm rot="2563369">
          <a:off x="1746149" y="2539191"/>
          <a:ext cx="555265" cy="57832"/>
        </a:xfrm>
        <a:custGeom>
          <a:avLst/>
          <a:gdLst/>
          <a:ahLst/>
          <a:cxnLst/>
          <a:rect l="0" t="0" r="0" b="0"/>
          <a:pathLst>
            <a:path>
              <a:moveTo>
                <a:pt x="0" y="28916"/>
              </a:moveTo>
              <a:lnTo>
                <a:pt x="555265" y="28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BA8CA-0E94-FF4D-AA87-12A0951D05CD}">
      <dsp:nvSpPr>
        <dsp:cNvPr id="0" name=""/>
        <dsp:cNvSpPr/>
      </dsp:nvSpPr>
      <dsp:spPr>
        <a:xfrm>
          <a:off x="1819821" y="1778015"/>
          <a:ext cx="617922" cy="57832"/>
        </a:xfrm>
        <a:custGeom>
          <a:avLst/>
          <a:gdLst/>
          <a:ahLst/>
          <a:cxnLst/>
          <a:rect l="0" t="0" r="0" b="0"/>
          <a:pathLst>
            <a:path>
              <a:moveTo>
                <a:pt x="0" y="28916"/>
              </a:moveTo>
              <a:lnTo>
                <a:pt x="617922" y="28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463C-E373-EA42-958E-E5B8533473A1}">
      <dsp:nvSpPr>
        <dsp:cNvPr id="0" name=""/>
        <dsp:cNvSpPr/>
      </dsp:nvSpPr>
      <dsp:spPr>
        <a:xfrm rot="19103980">
          <a:off x="1738110" y="1012215"/>
          <a:ext cx="647966" cy="57832"/>
        </a:xfrm>
        <a:custGeom>
          <a:avLst/>
          <a:gdLst/>
          <a:ahLst/>
          <a:cxnLst/>
          <a:rect l="0" t="0" r="0" b="0"/>
          <a:pathLst>
            <a:path>
              <a:moveTo>
                <a:pt x="0" y="28916"/>
              </a:moveTo>
              <a:lnTo>
                <a:pt x="647966" y="28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65E76-65E6-BE4F-A528-3EB19E59DCF3}">
      <dsp:nvSpPr>
        <dsp:cNvPr id="0" name=""/>
        <dsp:cNvSpPr/>
      </dsp:nvSpPr>
      <dsp:spPr>
        <a:xfrm>
          <a:off x="311759" y="964921"/>
          <a:ext cx="1772167" cy="1772167"/>
        </a:xfrm>
        <a:prstGeom prst="ellipse">
          <a:avLst/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54668-DFFE-7B4F-8692-E39F58DB26ED}">
      <dsp:nvSpPr>
        <dsp:cNvPr id="0" name=""/>
        <dsp:cNvSpPr/>
      </dsp:nvSpPr>
      <dsp:spPr>
        <a:xfrm>
          <a:off x="2179263" y="658"/>
          <a:ext cx="992072" cy="992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900" kern="1200" dirty="0" smtClean="0">
              <a:solidFill>
                <a:schemeClr val="bg1"/>
              </a:solidFill>
            </a:rPr>
            <a:t>Posmatranje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324549" y="145944"/>
        <a:ext cx="701500" cy="701500"/>
      </dsp:txXfrm>
    </dsp:sp>
    <dsp:sp modelId="{F4284A76-F130-4149-A11B-65CECA259621}">
      <dsp:nvSpPr>
        <dsp:cNvPr id="0" name=""/>
        <dsp:cNvSpPr/>
      </dsp:nvSpPr>
      <dsp:spPr>
        <a:xfrm>
          <a:off x="3270543" y="658"/>
          <a:ext cx="1488109" cy="99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Razgovori i diskusije sa DSP, učestvovanje u onlajn edukacijama</a:t>
          </a:r>
          <a:endParaRPr lang="en-US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270543" y="658"/>
        <a:ext cx="1488109" cy="992072"/>
      </dsp:txXfrm>
    </dsp:sp>
    <dsp:sp modelId="{4100831F-D23A-3B49-97DD-0D38CD059039}">
      <dsp:nvSpPr>
        <dsp:cNvPr id="0" name=""/>
        <dsp:cNvSpPr/>
      </dsp:nvSpPr>
      <dsp:spPr>
        <a:xfrm>
          <a:off x="2437743" y="1275280"/>
          <a:ext cx="1063300" cy="10633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1. </a:t>
          </a:r>
          <a:r>
            <a:rPr lang="bs-Latn-BA" sz="900" kern="1200" dirty="0" smtClean="0">
              <a:solidFill>
                <a:schemeClr val="bg1"/>
              </a:solidFill>
            </a:rPr>
            <a:t>Predstavljanje eTwinning-a studentima 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593460" y="1430997"/>
        <a:ext cx="751866" cy="751866"/>
      </dsp:txXfrm>
    </dsp:sp>
    <dsp:sp modelId="{8DA6C1B6-7607-164E-956E-942CECAE9DDC}">
      <dsp:nvSpPr>
        <dsp:cNvPr id="0" name=""/>
        <dsp:cNvSpPr/>
      </dsp:nvSpPr>
      <dsp:spPr>
        <a:xfrm>
          <a:off x="3607374" y="1275280"/>
          <a:ext cx="1594950" cy="1063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Probni rad sa studentima </a:t>
          </a:r>
          <a:endParaRPr lang="en-US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Flksibilni pristup </a:t>
          </a:r>
          <a:r>
            <a:rPr lang="en-US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– </a:t>
          </a:r>
          <a:r>
            <a:rPr lang="bs-Latn-BA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tajming, obim rada, nastavni predmeti</a:t>
          </a:r>
          <a:r>
            <a:rPr lang="en-US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, </a:t>
          </a:r>
          <a:r>
            <a:rPr lang="bs-Latn-BA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uzrast</a:t>
          </a:r>
          <a:endParaRPr lang="en-US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07374" y="1275280"/>
        <a:ext cx="1594950" cy="1063300"/>
      </dsp:txXfrm>
    </dsp:sp>
    <dsp:sp modelId="{15782CD3-B936-B646-8C2D-9DCB1CFAD83A}">
      <dsp:nvSpPr>
        <dsp:cNvPr id="0" name=""/>
        <dsp:cNvSpPr/>
      </dsp:nvSpPr>
      <dsp:spPr>
        <a:xfrm>
          <a:off x="2086667" y="2585516"/>
          <a:ext cx="1063300" cy="10633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2. </a:t>
          </a:r>
          <a:r>
            <a:rPr lang="bs-Latn-BA" sz="900" kern="1200" dirty="0" smtClean="0">
              <a:solidFill>
                <a:schemeClr val="bg1"/>
              </a:solidFill>
            </a:rPr>
            <a:t>Saradnički projekti 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242384" y="2741233"/>
        <a:ext cx="751866" cy="751866"/>
      </dsp:txXfrm>
    </dsp:sp>
    <dsp:sp modelId="{D5A72EEF-0028-5246-B962-8DEE9D1B339F}">
      <dsp:nvSpPr>
        <dsp:cNvPr id="0" name=""/>
        <dsp:cNvSpPr/>
      </dsp:nvSpPr>
      <dsp:spPr>
        <a:xfrm>
          <a:off x="3256297" y="2585516"/>
          <a:ext cx="1594950" cy="1063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Državni i međunarodni</a:t>
          </a:r>
          <a:endParaRPr lang="en-US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Uspostavljanje projekta sa studentima</a:t>
          </a:r>
          <a:endParaRPr lang="en-US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256297" y="2585516"/>
        <a:ext cx="1594950" cy="106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92AE559-C3A9-4B52-A365-E7EE24ED560B}" type="datetimeFigureOut">
              <a:rPr lang="bs-Latn-BA" smtClean="0"/>
              <a:t>9.10.2018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DC5AFEE-215F-4A99-984D-94DB32EBE83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58322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  <a:noFill/>
          <a:ln>
            <a:noFill/>
          </a:ln>
        </p:spPr>
        <p:txBody>
          <a:bodyPr lIns="96325" tIns="96325" rIns="96325" bIns="963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8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6436" y="4810810"/>
            <a:ext cx="5491479" cy="3936117"/>
          </a:xfrm>
          <a:prstGeom prst="rect">
            <a:avLst/>
          </a:prstGeom>
          <a:noFill/>
          <a:ln>
            <a:noFill/>
          </a:ln>
        </p:spPr>
        <p:txBody>
          <a:bodyPr lIns="96325" tIns="96325" rIns="96325" bIns="96325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lIns="96325" tIns="96325" rIns="96325" bIns="963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lIns="96325" tIns="96325" rIns="96325" bIns="963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lIns="96325" tIns="96325" rIns="96325" bIns="963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lIns="96325" tIns="96325" rIns="96325" bIns="963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lIns="96341" tIns="48171" rIns="96341" bIns="48171"/>
          <a:lstStyle/>
          <a:p>
            <a:fld id="{588D829E-F04E-4E7A-8F90-8F2D93403BEF}" type="slidenum">
              <a:rPr lang="fr-BE" altLang="en-US" smtClean="0"/>
              <a:pPr/>
              <a:t>11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902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lIns="96341" tIns="48171" rIns="96341" bIns="48171"/>
          <a:lstStyle/>
          <a:p>
            <a:fld id="{588D829E-F04E-4E7A-8F90-8F2D93403BEF}" type="slidenum">
              <a:rPr lang="fr-BE" altLang="en-US" smtClean="0"/>
              <a:pPr/>
              <a:t>12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09309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lIns="96341" tIns="48171" rIns="96341" bIns="48171"/>
          <a:lstStyle/>
          <a:p>
            <a:fld id="{588D829E-F04E-4E7A-8F90-8F2D93403BEF}" type="slidenum">
              <a:rPr lang="fr-BE" altLang="en-US" smtClean="0"/>
              <a:pPr/>
              <a:t>14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1572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lIns="96341" tIns="48171" rIns="96341" bIns="48171"/>
          <a:lstStyle/>
          <a:p>
            <a:fld id="{588D829E-F04E-4E7A-8F90-8F2D93403BEF}" type="slidenum">
              <a:rPr lang="fr-BE" altLang="en-US" smtClean="0"/>
              <a:pPr/>
              <a:t>17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96008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lIns="96325" tIns="96325" rIns="96325" bIns="963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37327" y="837310"/>
            <a:ext cx="3390393" cy="87722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837310"/>
            <a:ext cx="3949992" cy="270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-140407" y="4968932"/>
            <a:ext cx="9448584" cy="24938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1633490" y="3183810"/>
            <a:ext cx="5854488" cy="88008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1649969" y="4166259"/>
            <a:ext cx="5838009" cy="2839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  <p:sp>
        <p:nvSpPr>
          <p:cNvPr id="78" name="Shape 78"/>
          <p:cNvSpPr/>
          <p:nvPr/>
        </p:nvSpPr>
        <p:spPr>
          <a:xfrm>
            <a:off x="0" y="3171444"/>
            <a:ext cx="1527464" cy="127876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616535" y="3171444"/>
            <a:ext cx="1527464" cy="127876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003" y="421893"/>
            <a:ext cx="3949992" cy="270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1" y="1443516"/>
            <a:ext cx="3678568" cy="13699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08001" y="2813451"/>
            <a:ext cx="3678568" cy="78917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1086690"/>
            <a:ext cx="3949992" cy="27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1086690"/>
            <a:ext cx="418148" cy="251593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105172" y="87718"/>
            <a:ext cx="948955" cy="66985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3341488"/>
            <a:ext cx="917057" cy="43680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010757" y="717697"/>
            <a:ext cx="7122484" cy="26237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9960" y="721684"/>
            <a:ext cx="3600417" cy="92104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4003157" y="717697"/>
            <a:ext cx="4968063" cy="362836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9960" y="1718746"/>
            <a:ext cx="3600417" cy="262731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61161" y="1393130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601426"/>
            <a:ext cx="149520" cy="82599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855253" y="4653311"/>
            <a:ext cx="1444220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95138" y="155978"/>
            <a:ext cx="540763" cy="370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lvl="0">
              <a:buSzPct val="25000"/>
            </a:pPr>
            <a:r>
              <a:rPr lang="bs-Latn-BA" sz="2800" b="1" i="0" u="none" strike="noStrike" cap="none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Treća eTwinning konferencija, Doboj 11. i 12. 10. 2018. godine </a:t>
            </a:r>
            <a:endParaRPr sz="2800" b="1" i="0" u="none" strike="noStrike" cap="none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bs-Latn-BA" sz="1400" b="0" i="0" u="none" strike="noStrike" cap="none" dirty="0" smtClean="0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rPr>
              <a:t>Almina Šatrović, Državna služba za podršku </a:t>
            </a:r>
            <a:endParaRPr sz="1400" b="0" i="0" u="none" strike="noStrike" cap="none" dirty="0">
              <a:solidFill>
                <a:srgbClr val="5B91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327901" cy="717739"/>
          </a:xfrm>
        </p:spPr>
        <p:txBody>
          <a:bodyPr/>
          <a:lstStyle/>
          <a:p>
            <a:r>
              <a:rPr lang="bs-Latn-BA" dirty="0"/>
              <a:t>„</a:t>
            </a:r>
            <a:r>
              <a:rPr lang="bs-Latn-BA" sz="2400" dirty="0"/>
              <a:t>Teacher Trainning Institute</a:t>
            </a:r>
            <a:r>
              <a:rPr lang="bs-Latn-BA" dirty="0"/>
              <a:t>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5" y="1203599"/>
            <a:ext cx="3960439" cy="3384375"/>
          </a:xfrm>
        </p:spPr>
        <p:txBody>
          <a:bodyPr/>
          <a:lstStyle/>
          <a:p>
            <a:pPr marL="101600" indent="0">
              <a:buNone/>
            </a:pPr>
            <a:r>
              <a:rPr lang="bs-Latn-BA" sz="2000" dirty="0" smtClean="0"/>
              <a:t>CILJEVI</a:t>
            </a:r>
            <a:endParaRPr lang="bs-Latn-BA" dirty="0"/>
          </a:p>
          <a:p>
            <a:pPr>
              <a:lnSpc>
                <a:spcPct val="150000"/>
              </a:lnSpc>
            </a:pPr>
            <a:r>
              <a:rPr lang="bs-Latn-BA" sz="1600" dirty="0"/>
              <a:t>Podizanje svjesnosti procesa i mogućnosti koje pruža eTwinning prema TTI </a:t>
            </a:r>
            <a:r>
              <a:rPr lang="bs-Latn-BA" sz="1600" dirty="0" smtClean="0"/>
              <a:t>edukatorima nastavnika i </a:t>
            </a:r>
            <a:r>
              <a:rPr lang="bs-Latn-BA" sz="1600" dirty="0"/>
              <a:t>studentima sa visokoškolskih ustanova </a:t>
            </a:r>
            <a:endParaRPr lang="fr-FR" sz="1600" dirty="0"/>
          </a:p>
          <a:p>
            <a:pPr>
              <a:lnSpc>
                <a:spcPct val="150000"/>
              </a:lnSpc>
            </a:pPr>
            <a:r>
              <a:rPr lang="bs-Latn-BA" sz="1600" dirty="0"/>
              <a:t>Uključivanje TTI studenata u </a:t>
            </a:r>
            <a:r>
              <a:rPr lang="bs-Latn-BA" sz="1600" dirty="0" smtClean="0"/>
              <a:t>kratkoročno </a:t>
            </a:r>
            <a:r>
              <a:rPr lang="bs-Latn-BA" sz="1600" dirty="0"/>
              <a:t>eTwinning projektno partnerstvo</a:t>
            </a:r>
            <a:endParaRPr lang="fr-FR" sz="1600" dirty="0"/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4139952" y="987574"/>
            <a:ext cx="4968302" cy="34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370891" cy="800100"/>
          </a:xfrm>
        </p:spPr>
        <p:txBody>
          <a:bodyPr>
            <a:normAutofit/>
          </a:bodyPr>
          <a:lstStyle/>
          <a:p>
            <a:r>
              <a:rPr lang="bs-Latn-BA" dirty="0" smtClean="0"/>
              <a:t>„</a:t>
            </a:r>
            <a:r>
              <a:rPr lang="bs-Latn-BA" sz="2400" dirty="0"/>
              <a:t>Teacher Trainning Institute</a:t>
            </a:r>
            <a:r>
              <a:rPr lang="bs-Latn-BA" dirty="0"/>
              <a:t>“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473555"/>
              </p:ext>
            </p:extLst>
          </p:nvPr>
        </p:nvGraphicFramePr>
        <p:xfrm>
          <a:off x="413454" y="1975867"/>
          <a:ext cx="8168878" cy="13906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04848"/>
                <a:gridCol w="1506468"/>
                <a:gridCol w="1728788"/>
                <a:gridCol w="1628774"/>
              </a:tblGrid>
              <a:tr h="278130"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Zemlje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Prva </a:t>
                      </a:r>
                      <a:r>
                        <a:rPr lang="bs-Latn-BA" sz="1100" dirty="0" smtClean="0"/>
                        <a:t>faza</a:t>
                      </a:r>
                      <a:r>
                        <a:rPr lang="en-US" sz="1100" dirty="0" smtClean="0"/>
                        <a:t> (2014)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Druga faza </a:t>
                      </a:r>
                      <a:r>
                        <a:rPr lang="en-US" sz="1100" baseline="0" dirty="0" smtClean="0"/>
                        <a:t>(2015)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Treća faza </a:t>
                      </a:r>
                      <a:r>
                        <a:rPr lang="en-US" sz="1100" dirty="0" smtClean="0"/>
                        <a:t>(2016)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BE (FL), DK, NO, UK, IT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86C45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86C45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86C45D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FR, IS, 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86C45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86C45D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AT, HR, EE, FI, DE, PL, SK, SE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86C45D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Posmatrači</a:t>
                      </a:r>
                      <a:r>
                        <a:rPr lang="en-US" sz="1100" dirty="0" smtClean="0"/>
                        <a:t>: IE, AL,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LV, LT, LU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037" y="3363838"/>
            <a:ext cx="8064295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/>
              <a:buChar char="•"/>
            </a:pPr>
            <a:endParaRPr lang="bs-Latn-BA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bs-Latn-B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Napredak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zemalja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bs-Latn-B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zemalja      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bs-Latn-B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zemalja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bs-Latn-BA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posmatrača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Uključeno između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45 TTI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različitim eTwinning aktivnostima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987824" y="3684506"/>
            <a:ext cx="388418" cy="2589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27984" y="3691784"/>
            <a:ext cx="388418" cy="2589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27560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000" dirty="0">
                <a:solidFill>
                  <a:srgbClr val="160E78"/>
                </a:solidFill>
              </a:rPr>
              <a:t>Probni </a:t>
            </a:r>
            <a:r>
              <a:rPr lang="bs-Latn-BA" sz="2000" dirty="0" smtClean="0">
                <a:solidFill>
                  <a:srgbClr val="160E78"/>
                </a:solidFill>
              </a:rPr>
              <a:t>eTwinning </a:t>
            </a:r>
            <a:r>
              <a:rPr lang="bs-Latn-BA" sz="2000" dirty="0">
                <a:solidFill>
                  <a:srgbClr val="160E78"/>
                </a:solidFill>
              </a:rPr>
              <a:t>+ </a:t>
            </a:r>
            <a:r>
              <a:rPr lang="bs-Latn-BA" sz="2000" dirty="0" smtClean="0">
                <a:solidFill>
                  <a:srgbClr val="160E78"/>
                </a:solidFill>
              </a:rPr>
              <a:t>TTI</a:t>
            </a:r>
            <a:endParaRPr lang="bs-Latn-BA" sz="2000" dirty="0">
              <a:solidFill>
                <a:srgbClr val="160E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5" y="1223606"/>
            <a:ext cx="17281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2015-16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eTwinning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TTI </a:t>
            </a:r>
            <a:r>
              <a:rPr lang="bs-Latn-B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probno</a:t>
            </a:r>
          </a:p>
          <a:p>
            <a:endParaRPr lang="bs-Latn-BA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bs-Latn-BA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Zemlje učesnice 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hape 32"/>
          <p:cNvSpPr txBox="1">
            <a:spLocks noChangeArrowheads="1"/>
          </p:cNvSpPr>
          <p:nvPr/>
        </p:nvSpPr>
        <p:spPr bwMode="auto">
          <a:xfrm>
            <a:off x="4267684" y="849588"/>
            <a:ext cx="236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145" y="-18378"/>
            <a:ext cx="4871509" cy="51601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8272" y="2194943"/>
            <a:ext cx="1671485" cy="438582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/>
              <a:t>Denmark:</a:t>
            </a:r>
          </a:p>
          <a:p>
            <a:r>
              <a:rPr lang="en-US" sz="600" dirty="0">
                <a:solidFill>
                  <a:srgbClr val="595959"/>
                </a:solidFill>
              </a:rPr>
              <a:t>University </a:t>
            </a:r>
            <a:r>
              <a:rPr lang="en-US" sz="600" dirty="0">
                <a:solidFill>
                  <a:srgbClr val="595959"/>
                </a:solidFill>
              </a:rPr>
              <a:t>College Northern Jutland, </a:t>
            </a:r>
            <a:r>
              <a:rPr lang="en-US" sz="600" dirty="0">
                <a:solidFill>
                  <a:srgbClr val="595959"/>
                </a:solidFill>
              </a:rPr>
              <a:t>Aalborg</a:t>
            </a:r>
          </a:p>
          <a:p>
            <a:r>
              <a:rPr lang="en-US" sz="600" dirty="0">
                <a:ea typeface="Lucida Grande"/>
                <a:cs typeface="Lucida Grande"/>
              </a:rPr>
              <a:t>University College Northern Jutland, </a:t>
            </a:r>
            <a:r>
              <a:rPr lang="en-US" sz="600" dirty="0" err="1">
                <a:ea typeface="Lucida Grande"/>
                <a:cs typeface="Lucida Grande"/>
              </a:rPr>
              <a:t>Hjørring</a:t>
            </a:r>
            <a:endParaRPr lang="en-US" sz="600" dirty="0">
              <a:ea typeface="Lucida Grande"/>
              <a:cs typeface="Lucida Grande"/>
            </a:endParaRPr>
          </a:p>
          <a:p>
            <a:r>
              <a:rPr lang="en-US" sz="600" dirty="0">
                <a:ea typeface="Lucida Grande"/>
                <a:cs typeface="Lucida Grande"/>
              </a:rPr>
              <a:t>University College UCC, Copenhagen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2868158" y="187389"/>
            <a:ext cx="898916" cy="253916"/>
          </a:xfrm>
          <a:prstGeom prst="rect">
            <a:avLst/>
          </a:prstGeom>
          <a:solidFill>
            <a:srgbClr val="BFBFBF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/>
              <a:t>Iceland:</a:t>
            </a:r>
          </a:p>
          <a:p>
            <a:r>
              <a:rPr lang="en-US" sz="600" dirty="0">
                <a:solidFill>
                  <a:srgbClr val="595959"/>
                </a:solidFill>
              </a:rPr>
              <a:t>University of Iceland</a:t>
            </a:r>
            <a:endParaRPr lang="en-US" sz="600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9573" y="3900572"/>
            <a:ext cx="1808171" cy="253916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Croatia:</a:t>
            </a:r>
          </a:p>
          <a:p>
            <a:r>
              <a:rPr lang="en-US" sz="600" dirty="0">
                <a:ea typeface="Lucida Grande"/>
                <a:cs typeface="Lucida Grande"/>
              </a:rPr>
              <a:t>University of Osijek, Faculty of Education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8197" y="2638313"/>
            <a:ext cx="1725259" cy="623248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Poland:</a:t>
            </a:r>
          </a:p>
          <a:p>
            <a:r>
              <a:rPr lang="en-US" sz="600" dirty="0">
                <a:ea typeface="Lucida Grande"/>
                <a:cs typeface="Lucida Grande"/>
              </a:rPr>
              <a:t>University </a:t>
            </a:r>
            <a:r>
              <a:rPr lang="en-US" sz="600" dirty="0">
                <a:ea typeface="Lucida Grande"/>
                <a:cs typeface="Lucida Grande"/>
              </a:rPr>
              <a:t>of </a:t>
            </a:r>
            <a:r>
              <a:rPr lang="en-US" sz="600" dirty="0">
                <a:ea typeface="Lucida Grande"/>
                <a:cs typeface="Lucida Grande"/>
              </a:rPr>
              <a:t>Warsaw</a:t>
            </a:r>
          </a:p>
          <a:p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Lucida Grande"/>
              </a:rPr>
              <a:t>Warminsko-Mazurski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Lucida Grande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Lucida Grande"/>
              </a:rPr>
              <a:t>in </a:t>
            </a: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Lucida Grande"/>
              </a:rPr>
              <a:t>Elbląg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ea typeface="Lucida Grande"/>
              <a:cs typeface="Lucida Grande"/>
            </a:endParaRPr>
          </a:p>
          <a:p>
            <a:r>
              <a:rPr lang="en-US" sz="600" dirty="0">
                <a:ea typeface="Lucida Grande"/>
                <a:cs typeface="Lucida Grande"/>
              </a:rPr>
              <a:t>The State University of Applied </a:t>
            </a:r>
            <a:r>
              <a:rPr lang="en-US" sz="600" dirty="0">
                <a:ea typeface="Lucida Grande"/>
                <a:cs typeface="Lucida Grande"/>
              </a:rPr>
              <a:t>Science, Elblag</a:t>
            </a:r>
          </a:p>
          <a:p>
            <a:r>
              <a:rPr lang="en-US" sz="600" dirty="0">
                <a:ea typeface="Lucida Grande"/>
                <a:cs typeface="Lucida Grande"/>
              </a:rPr>
              <a:t>University of </a:t>
            </a:r>
            <a:r>
              <a:rPr lang="en-US" sz="600" dirty="0" err="1">
                <a:ea typeface="Lucida Grande"/>
                <a:cs typeface="Lucida Grande"/>
              </a:rPr>
              <a:t>Gdańsk</a:t>
            </a:r>
            <a:endParaRPr lang="en-US" sz="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93411" y="997893"/>
            <a:ext cx="1488605" cy="346249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Finland:</a:t>
            </a:r>
          </a:p>
          <a:p>
            <a:r>
              <a:rPr lang="en-US" sz="600" dirty="0">
                <a:ea typeface="Lucida Grande"/>
                <a:cs typeface="Lucida Grande"/>
              </a:rPr>
              <a:t>Oulu </a:t>
            </a:r>
            <a:r>
              <a:rPr lang="en-US" sz="600" dirty="0">
                <a:ea typeface="Lucida Grande"/>
                <a:cs typeface="Lucida Grande"/>
              </a:rPr>
              <a:t>University Teacher Training School</a:t>
            </a:r>
            <a:endParaRPr lang="en-US" sz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94630" y="1807190"/>
            <a:ext cx="796989" cy="253916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Sweden:</a:t>
            </a:r>
          </a:p>
          <a:p>
            <a:r>
              <a:rPr lang="en-US" sz="600" dirty="0">
                <a:ea typeface="Lucida Grande"/>
                <a:cs typeface="Lucida Grande"/>
              </a:rPr>
              <a:t>Malmö </a:t>
            </a:r>
            <a:r>
              <a:rPr lang="en-US" sz="600" dirty="0">
                <a:ea typeface="Lucida Grande"/>
                <a:cs typeface="Lucida Grande"/>
              </a:rPr>
              <a:t>University </a:t>
            </a:r>
            <a:endParaRPr lang="en-US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87655" y="3087753"/>
            <a:ext cx="1052927" cy="346249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Slovakia:</a:t>
            </a:r>
          </a:p>
          <a:p>
            <a:r>
              <a:rPr lang="en-US" sz="600" dirty="0" err="1">
                <a:solidFill>
                  <a:srgbClr val="808080"/>
                </a:solidFill>
                <a:ea typeface="Lucida Grande"/>
                <a:cs typeface="Lucida Grande"/>
              </a:rPr>
              <a:t>Prešovská</a:t>
            </a:r>
            <a:r>
              <a:rPr lang="en-US" sz="600" dirty="0">
                <a:solidFill>
                  <a:srgbClr val="808080"/>
                </a:solidFill>
                <a:ea typeface="Lucida Grande"/>
                <a:cs typeface="Lucida Grande"/>
              </a:rPr>
              <a:t> </a:t>
            </a:r>
            <a:r>
              <a:rPr lang="en-US" sz="600" dirty="0" err="1">
                <a:solidFill>
                  <a:srgbClr val="808080"/>
                </a:solidFill>
                <a:ea typeface="Lucida Grande"/>
                <a:cs typeface="Lucida Grande"/>
              </a:rPr>
              <a:t>univerzita</a:t>
            </a:r>
            <a:endParaRPr lang="en-US" sz="600" dirty="0">
              <a:solidFill>
                <a:srgbClr val="808080"/>
              </a:solidFill>
              <a:ea typeface="Lucida Grande"/>
              <a:cs typeface="Lucida Grande"/>
            </a:endParaRPr>
          </a:p>
          <a:p>
            <a:r>
              <a:rPr lang="en-US" sz="600" dirty="0">
                <a:ea typeface="Lucida Grande"/>
                <a:cs typeface="Lucida Grande"/>
              </a:rPr>
              <a:t>University </a:t>
            </a:r>
            <a:r>
              <a:rPr lang="en-US" sz="600" dirty="0">
                <a:ea typeface="Lucida Grande"/>
                <a:cs typeface="Lucida Grande"/>
              </a:rPr>
              <a:t>of </a:t>
            </a:r>
            <a:r>
              <a:rPr lang="en-US" sz="600" dirty="0" err="1">
                <a:ea typeface="Lucida Grande"/>
                <a:cs typeface="Lucida Grande"/>
              </a:rPr>
              <a:t>Zilina</a:t>
            </a:r>
            <a:r>
              <a:rPr lang="en-US" sz="600" dirty="0">
                <a:ea typeface="Lucida Grande"/>
                <a:cs typeface="Lucida Grande"/>
              </a:rPr>
              <a:t> </a:t>
            </a:r>
            <a:endParaRPr lang="en-US" sz="600" dirty="0"/>
          </a:p>
        </p:txBody>
      </p:sp>
      <p:sp>
        <p:nvSpPr>
          <p:cNvPr id="22" name="TextBox 21"/>
          <p:cNvSpPr txBox="1"/>
          <p:nvPr/>
        </p:nvSpPr>
        <p:spPr>
          <a:xfrm>
            <a:off x="4449901" y="4180739"/>
            <a:ext cx="1234046" cy="992579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Italy:</a:t>
            </a:r>
          </a:p>
          <a:p>
            <a:r>
              <a:rPr lang="en-US" sz="600" dirty="0" err="1">
                <a:latin typeface="Lucida Grande"/>
                <a:ea typeface="Lucida Grande"/>
                <a:cs typeface="Lucida Grande"/>
              </a:rPr>
              <a:t>Università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Milano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Cattolica</a:t>
            </a:r>
            <a:endParaRPr lang="en-US" sz="600" dirty="0">
              <a:latin typeface="Lucida Grande"/>
              <a:ea typeface="Lucida Grande"/>
              <a:cs typeface="Lucida Grande"/>
            </a:endParaRPr>
          </a:p>
          <a:p>
            <a:r>
              <a:rPr lang="en-US" sz="600" dirty="0" err="1">
                <a:latin typeface="Lucida Grande"/>
                <a:ea typeface="Lucida Grande"/>
                <a:cs typeface="Lucida Grande"/>
              </a:rPr>
              <a:t>Università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di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Genova</a:t>
            </a:r>
            <a:endParaRPr lang="en-US" sz="600" dirty="0">
              <a:latin typeface="Lucida Grande"/>
              <a:ea typeface="Lucida Grande"/>
              <a:cs typeface="Lucida Grande"/>
            </a:endParaRPr>
          </a:p>
          <a:p>
            <a:r>
              <a:rPr lang="en-US" sz="600" dirty="0" err="1">
                <a:latin typeface="Lucida Grande"/>
                <a:ea typeface="Lucida Grande"/>
                <a:cs typeface="Lucida Grande"/>
              </a:rPr>
              <a:t>Università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Firenze</a:t>
            </a:r>
          </a:p>
          <a:p>
            <a:r>
              <a:rPr lang="en-US" sz="600" dirty="0" err="1">
                <a:latin typeface="Lucida Grande"/>
                <a:ea typeface="Lucida Grande"/>
                <a:cs typeface="Lucida Grande"/>
              </a:rPr>
              <a:t>Università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La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Tuscia</a:t>
            </a:r>
            <a:endParaRPr lang="en-US" sz="600" dirty="0">
              <a:latin typeface="Lucida Grande"/>
              <a:ea typeface="Lucida Grande"/>
              <a:cs typeface="Lucida Grande"/>
            </a:endParaRPr>
          </a:p>
          <a:p>
            <a:r>
              <a:rPr lang="en-US" sz="600" dirty="0" err="1">
                <a:latin typeface="Lucida Grande"/>
                <a:ea typeface="Lucida Grande"/>
                <a:cs typeface="Lucida Grande"/>
              </a:rPr>
              <a:t>Università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Roma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Tre</a:t>
            </a:r>
            <a:endParaRPr lang="en-US" sz="600" dirty="0">
              <a:latin typeface="Lucida Grande"/>
              <a:ea typeface="Lucida Grande"/>
              <a:cs typeface="Lucida Grande"/>
            </a:endParaRPr>
          </a:p>
          <a:p>
            <a:r>
              <a:rPr lang="en-US" sz="600" dirty="0">
                <a:solidFill>
                  <a:srgbClr val="595959"/>
                </a:solidFill>
                <a:latin typeface="Lucida Grande"/>
                <a:ea typeface="Lucida Grande"/>
                <a:cs typeface="Lucida Grande"/>
              </a:rPr>
              <a:t>University of </a:t>
            </a:r>
            <a:r>
              <a:rPr lang="en-US" sz="600" dirty="0">
                <a:solidFill>
                  <a:srgbClr val="595959"/>
                </a:solidFill>
                <a:latin typeface="Lucida Grande"/>
                <a:ea typeface="Lucida Grande"/>
                <a:cs typeface="Lucida Grande"/>
              </a:rPr>
              <a:t>Torino</a:t>
            </a:r>
          </a:p>
          <a:p>
            <a:r>
              <a:rPr lang="en-US" sz="600" dirty="0">
                <a:latin typeface="Lucida Grande"/>
                <a:ea typeface="Lucida Grande"/>
                <a:cs typeface="Lucida Grande"/>
              </a:rPr>
              <a:t>University of 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Palermo</a:t>
            </a:r>
          </a:p>
          <a:p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Università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di Cagliari</a:t>
            </a:r>
          </a:p>
          <a:p>
            <a:r>
              <a:rPr lang="en-US" sz="600" dirty="0" err="1">
                <a:ea typeface="Lucida Grande"/>
                <a:cs typeface="Lucida Grande"/>
              </a:rPr>
              <a:t>Università</a:t>
            </a:r>
            <a:r>
              <a:rPr lang="en-US" sz="600" dirty="0">
                <a:ea typeface="Lucida Grande"/>
                <a:cs typeface="Lucida Grande"/>
              </a:rPr>
              <a:t> L'Aquila</a:t>
            </a:r>
            <a:endParaRPr lang="en-US" sz="600" dirty="0">
              <a:ea typeface="Lucida Grande"/>
              <a:cs typeface="Lucida Grand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9709" y="1289477"/>
            <a:ext cx="1831647" cy="438582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Norway: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Norwegian University of Science and Technology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University 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College 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Østfold</a:t>
            </a:r>
            <a:endParaRPr lang="en-US" sz="600" dirty="0">
              <a:solidFill>
                <a:srgbClr val="595959"/>
              </a:solidFill>
              <a:ea typeface="Lucida Grande"/>
              <a:cs typeface="Lucida Grande"/>
            </a:endParaRPr>
          </a:p>
          <a:p>
            <a:r>
              <a:rPr lang="en-US" sz="600" dirty="0">
                <a:ea typeface="Lucida Grande"/>
                <a:cs typeface="Lucida Grande"/>
              </a:rPr>
              <a:t>University in </a:t>
            </a:r>
            <a:r>
              <a:rPr lang="en-US" sz="600" dirty="0" err="1">
                <a:ea typeface="Lucida Grande"/>
                <a:cs typeface="Lucida Grande"/>
              </a:rPr>
              <a:t>Tromso</a:t>
            </a:r>
            <a:endParaRPr lang="en-US" sz="600" dirty="0"/>
          </a:p>
        </p:txBody>
      </p:sp>
      <p:sp>
        <p:nvSpPr>
          <p:cNvPr id="24" name="TextBox 23"/>
          <p:cNvSpPr txBox="1"/>
          <p:nvPr/>
        </p:nvSpPr>
        <p:spPr>
          <a:xfrm>
            <a:off x="2407592" y="4416269"/>
            <a:ext cx="1574024" cy="346249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Spain: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University of Rey Juan Carlos, 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Madrid</a:t>
            </a:r>
          </a:p>
          <a:p>
            <a:r>
              <a:rPr lang="en-US" sz="600" dirty="0">
                <a:ea typeface="Lucida Grande"/>
                <a:cs typeface="Lucida Grande"/>
              </a:rPr>
              <a:t>University of Albacete</a:t>
            </a:r>
            <a:endParaRPr lang="en-US" sz="600" dirty="0">
              <a:ea typeface="Lucida Grande"/>
              <a:cs typeface="Lucida Grand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6023" y="2689260"/>
            <a:ext cx="1250185" cy="3462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/>
              <a:t>Germany:</a:t>
            </a:r>
          </a:p>
          <a:p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Staatliches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Seminar 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für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Didaktik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und 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Lehrerbildung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(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Gymnasien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)</a:t>
            </a:r>
            <a:endParaRPr lang="en-US" sz="600" dirty="0">
              <a:solidFill>
                <a:srgbClr val="59595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3331" y="2888363"/>
            <a:ext cx="1554985" cy="5309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/>
              <a:t>Belgium Flanders</a:t>
            </a:r>
            <a:r>
              <a:rPr lang="en-US" sz="600" dirty="0">
                <a:solidFill>
                  <a:srgbClr val="595959"/>
                </a:solidFill>
              </a:rPr>
              <a:t>: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University College Leuven 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Limburg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PXL 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- Hasselt (Primary Education level) </a:t>
            </a:r>
            <a:endParaRPr lang="en-US" sz="600" dirty="0">
              <a:solidFill>
                <a:srgbClr val="595959"/>
              </a:solidFill>
              <a:ea typeface="Lucida Grande"/>
              <a:cs typeface="Lucida Grande"/>
            </a:endParaRP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Haute 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Ecole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de la Ville de 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Liège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HOWEST 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Brugge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(Secondary)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38111" y="2027303"/>
            <a:ext cx="1052065" cy="438582"/>
          </a:xfrm>
          <a:prstGeom prst="rect">
            <a:avLst/>
          </a:prstGeom>
          <a:solidFill>
            <a:srgbClr val="BFBFBF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/>
              <a:t>UK: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University of Northampton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University of Aberdeen</a:t>
            </a:r>
          </a:p>
          <a:p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University College London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0971" y="3475104"/>
            <a:ext cx="1554985" cy="715580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/>
              <a:t>France:</a:t>
            </a:r>
          </a:p>
          <a:p>
            <a:r>
              <a:rPr lang="en-US" sz="600" dirty="0" err="1">
                <a:latin typeface="Geneva"/>
                <a:ea typeface="Geneva"/>
                <a:cs typeface="Geneva"/>
              </a:rPr>
              <a:t>Canopé</a:t>
            </a:r>
            <a:r>
              <a:rPr lang="en-US" sz="600" dirty="0">
                <a:latin typeface="Geneva"/>
                <a:ea typeface="Geneva"/>
                <a:cs typeface="Geneva"/>
              </a:rPr>
              <a:t> La </a:t>
            </a:r>
            <a:r>
              <a:rPr lang="en-US" sz="600" i="1" dirty="0" err="1">
                <a:latin typeface="Geneva"/>
                <a:ea typeface="Geneva"/>
                <a:cs typeface="Geneva"/>
              </a:rPr>
              <a:t>Réunion</a:t>
            </a:r>
            <a:r>
              <a:rPr lang="en-US" sz="600" i="1" dirty="0">
                <a:latin typeface="Geneva"/>
                <a:ea typeface="Geneva"/>
                <a:cs typeface="Geneva"/>
              </a:rPr>
              <a:t>, </a:t>
            </a:r>
            <a:r>
              <a:rPr lang="en-US" sz="600" i="1" dirty="0" err="1"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i="1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600" i="1" dirty="0" err="1">
                <a:latin typeface="Lucida Grande"/>
                <a:ea typeface="Lucida Grande"/>
                <a:cs typeface="Lucida Grande"/>
              </a:rPr>
              <a:t>Besançon</a:t>
            </a:r>
            <a:r>
              <a:rPr lang="en-US" sz="600" i="1" dirty="0">
                <a:latin typeface="Lucida Grande"/>
                <a:ea typeface="Lucida Grande"/>
                <a:cs typeface="Lucida Grande"/>
              </a:rPr>
              <a:t>,</a:t>
            </a:r>
          </a:p>
          <a:p>
            <a:r>
              <a:rPr lang="en-US" sz="600" i="1" dirty="0" err="1">
                <a:solidFill>
                  <a:srgbClr val="595959"/>
                </a:solidFill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i="1" dirty="0">
                <a:solidFill>
                  <a:srgbClr val="595959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600" i="1" dirty="0">
                <a:solidFill>
                  <a:srgbClr val="595959"/>
                </a:solidFill>
                <a:latin typeface="Lucida Grande"/>
                <a:ea typeface="Lucida Grande"/>
                <a:cs typeface="Lucida Grande"/>
              </a:rPr>
              <a:t>Strasbourg 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,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Poitiers,</a:t>
            </a:r>
          </a:p>
          <a:p>
            <a:r>
              <a:rPr lang="en-US" sz="600" dirty="0" err="1"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Martinique 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,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Caen,</a:t>
            </a:r>
          </a:p>
          <a:p>
            <a:r>
              <a:rPr lang="en-US" sz="600" dirty="0" err="1"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Limoges,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Nancy-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Metz,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Canopé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600" dirty="0" err="1">
                <a:latin typeface="Lucida Grande"/>
                <a:ea typeface="Lucida Grande"/>
                <a:cs typeface="Lucida Grande"/>
              </a:rPr>
              <a:t>Orléans</a:t>
            </a:r>
            <a:r>
              <a:rPr lang="en-US" sz="600" dirty="0">
                <a:latin typeface="Lucida Grande"/>
                <a:ea typeface="Lucida Grande"/>
                <a:cs typeface="Lucida Grande"/>
              </a:rPr>
              <a:t>-Tours</a:t>
            </a:r>
            <a:endParaRPr lang="en-US" sz="600" dirty="0">
              <a:latin typeface="Lucida Grande"/>
              <a:ea typeface="Lucida Grande"/>
              <a:cs typeface="Lucida Grande"/>
            </a:endParaRPr>
          </a:p>
          <a:p>
            <a:endParaRPr lang="en-US" sz="600" dirty="0"/>
          </a:p>
        </p:txBody>
      </p:sp>
      <p:sp>
        <p:nvSpPr>
          <p:cNvPr id="29" name="TextBox 28"/>
          <p:cNvSpPr txBox="1"/>
          <p:nvPr/>
        </p:nvSpPr>
        <p:spPr>
          <a:xfrm>
            <a:off x="6115710" y="1685270"/>
            <a:ext cx="796989" cy="253916"/>
          </a:xfrm>
          <a:prstGeom prst="rect">
            <a:avLst/>
          </a:prstGeom>
          <a:solidFill>
            <a:srgbClr val="86C45D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Estonia</a:t>
            </a:r>
            <a:endParaRPr lang="en-US" sz="600" dirty="0"/>
          </a:p>
          <a:p>
            <a:r>
              <a:rPr lang="en-US" sz="600" dirty="0">
                <a:ea typeface="Lucida Grande"/>
                <a:cs typeface="Lucida Grande"/>
              </a:rPr>
              <a:t>University of Tartu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99740" y="-18378"/>
            <a:ext cx="1949091" cy="484748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bs-Latn-BA" sz="900" i="1" dirty="0"/>
              <a:t>Agenda</a:t>
            </a:r>
            <a:r>
              <a:rPr lang="en-US" sz="900" i="1" dirty="0"/>
              <a:t>:</a:t>
            </a:r>
          </a:p>
          <a:p>
            <a:r>
              <a:rPr lang="bs-Latn-BA" sz="900" dirty="0"/>
              <a:t>Siva</a:t>
            </a:r>
            <a:r>
              <a:rPr lang="en-US" sz="900" dirty="0"/>
              <a:t>: </a:t>
            </a:r>
            <a:r>
              <a:rPr lang="bs-Latn-BA" sz="900" dirty="0"/>
              <a:t>postojeći partnerstva</a:t>
            </a:r>
            <a:endParaRPr lang="en-US" sz="900" dirty="0"/>
          </a:p>
          <a:p>
            <a:r>
              <a:rPr lang="bs-Latn-BA" sz="900" dirty="0"/>
              <a:t>Zelena</a:t>
            </a:r>
            <a:r>
              <a:rPr lang="en-US" sz="900" dirty="0"/>
              <a:t>: a</a:t>
            </a:r>
            <a:r>
              <a:rPr lang="bs-Latn-BA" sz="900" dirty="0"/>
              <a:t>ktivnost </a:t>
            </a:r>
            <a:r>
              <a:rPr lang="en-US" sz="900" dirty="0"/>
              <a:t>1; </a:t>
            </a:r>
            <a:r>
              <a:rPr lang="bs-Latn-BA" sz="900" dirty="0"/>
              <a:t>dodatni projekti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4588069" y="3539151"/>
            <a:ext cx="1052927" cy="3462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1" dirty="0">
                <a:ea typeface="Lucida Grande"/>
                <a:cs typeface="Lucida Grande"/>
              </a:rPr>
              <a:t>Austria</a:t>
            </a:r>
            <a:r>
              <a:rPr lang="en-US" sz="600" b="1" dirty="0">
                <a:solidFill>
                  <a:srgbClr val="595959"/>
                </a:solidFill>
                <a:ea typeface="Lucida Grande"/>
                <a:cs typeface="Lucida Grande"/>
              </a:rPr>
              <a:t>:</a:t>
            </a:r>
          </a:p>
          <a:p>
            <a:r>
              <a:rPr lang="en-US" sz="600" dirty="0" err="1">
                <a:solidFill>
                  <a:srgbClr val="595959"/>
                </a:solidFill>
              </a:rPr>
              <a:t>Kirchliche</a:t>
            </a:r>
            <a:r>
              <a:rPr lang="en-US" sz="600" dirty="0">
                <a:solidFill>
                  <a:srgbClr val="595959"/>
                </a:solidFill>
              </a:rPr>
              <a:t> </a:t>
            </a:r>
            <a:r>
              <a:rPr lang="en-US" sz="600" dirty="0" err="1">
                <a:solidFill>
                  <a:srgbClr val="595959"/>
                </a:solidFill>
              </a:rPr>
              <a:t>Pädagogische</a:t>
            </a:r>
            <a:r>
              <a:rPr lang="en-US" sz="600" dirty="0">
                <a:solidFill>
                  <a:srgbClr val="595959"/>
                </a:solidFill>
              </a:rPr>
              <a:t> </a:t>
            </a:r>
            <a:r>
              <a:rPr lang="en-US" sz="600" dirty="0" err="1">
                <a:solidFill>
                  <a:srgbClr val="595959"/>
                </a:solidFill>
              </a:rPr>
              <a:t>Hochschule</a:t>
            </a:r>
            <a:r>
              <a:rPr lang="en-US" sz="600" dirty="0">
                <a:solidFill>
                  <a:srgbClr val="595959"/>
                </a:solidFill>
              </a:rPr>
              <a:t> Wien/</a:t>
            </a:r>
            <a:r>
              <a:rPr lang="en-US" sz="600" dirty="0" err="1">
                <a:solidFill>
                  <a:srgbClr val="595959"/>
                </a:solidFill>
              </a:rPr>
              <a:t>Krems</a:t>
            </a:r>
            <a:r>
              <a:rPr lang="en-US" sz="600" dirty="0" err="1">
                <a:solidFill>
                  <a:srgbClr val="595959"/>
                </a:solidFill>
                <a:ea typeface="Lucida Grande"/>
                <a:cs typeface="Lucida Grande"/>
              </a:rPr>
              <a:t>a</a:t>
            </a:r>
            <a:r>
              <a:rPr lang="en-US" sz="600" dirty="0">
                <a:solidFill>
                  <a:srgbClr val="595959"/>
                </a:solidFill>
                <a:ea typeface="Lucida Grande"/>
                <a:cs typeface="Lucida Grande"/>
              </a:rPr>
              <a:t> </a:t>
            </a:r>
            <a:endParaRPr lang="en-US" sz="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3200"/>
            <a:ext cx="7696200" cy="800100"/>
          </a:xfrm>
        </p:spPr>
        <p:txBody>
          <a:bodyPr/>
          <a:lstStyle/>
          <a:p>
            <a:r>
              <a:rPr lang="bs-Latn-BA" dirty="0"/>
              <a:t>„</a:t>
            </a:r>
            <a:r>
              <a:rPr lang="bs-Latn-BA" sz="2400" dirty="0"/>
              <a:t>Teacher Trainning Institute</a:t>
            </a:r>
            <a:r>
              <a:rPr lang="bs-Latn-BA" dirty="0" smtClean="0"/>
              <a:t>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56744"/>
            <a:ext cx="8321620" cy="3503237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bs-Latn-BA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sz="2000" b="1" dirty="0" smtClean="0"/>
              <a:t>2017</a:t>
            </a:r>
            <a:r>
              <a:rPr lang="bs-Latn-BA" sz="2000" b="1" dirty="0"/>
              <a:t> </a:t>
            </a:r>
            <a:r>
              <a:rPr lang="bs-Latn-BA" sz="2000" b="1" dirty="0" smtClean="0"/>
              <a:t>-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TTI </a:t>
            </a:r>
            <a:r>
              <a:rPr lang="bs-Latn-B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inicijativa je otvorena za sve zainteresirane zemlje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Kvota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1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 TTI </a:t>
            </a:r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zemlji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Pristup u uvodnoj fazi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Jednostavan ugovor kojim se regulišu obaveze i odgovornosti između TTI </a:t>
            </a:r>
            <a:r>
              <a:rPr lang="bs-Latn-B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edukatora i </a:t>
            </a:r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DSP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Koordinacija i podrška od strane </a:t>
            </a:r>
            <a:r>
              <a:rPr lang="bs-Latn-B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Državne službe podršku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(NSS). </a:t>
            </a:r>
          </a:p>
          <a:p>
            <a:pPr lvl="1"/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Centralizirani onlajn treninzi za TTI edukatore nastavnika kako bi se predstavio eTwining.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Registracija TTI </a:t>
            </a:r>
            <a:r>
              <a:rPr lang="bs-Latn-B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edukatore nastavnika </a:t>
            </a:r>
            <a:r>
              <a:rPr lang="bs-Latn-B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eTwinning Live-u (3 do 4 predstavnika, odobreni od strane DSP).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191"/>
            <a:ext cx="8192124" cy="800100"/>
          </a:xfrm>
        </p:spPr>
        <p:txBody>
          <a:bodyPr>
            <a:normAutofit/>
          </a:bodyPr>
          <a:lstStyle/>
          <a:p>
            <a:r>
              <a:rPr lang="bs-Latn-BA" sz="2400" dirty="0"/>
              <a:t>„Teacher Trainning Institute“</a:t>
            </a:r>
            <a:endParaRPr lang="en-US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36949216"/>
              </p:ext>
            </p:extLst>
          </p:nvPr>
        </p:nvGraphicFramePr>
        <p:xfrm>
          <a:off x="1995767" y="38100"/>
          <a:ext cx="657113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7336" y="1707655"/>
            <a:ext cx="2961472" cy="1296144"/>
          </a:xfrm>
        </p:spPr>
        <p:txBody>
          <a:bodyPr>
            <a:normAutofit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TTI+eTw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: </a:t>
            </a:r>
            <a:r>
              <a:rPr lang="bs-Latn-BA" sz="17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predstavljanje eTwinninga studentima nastavničkih fakulteta kao dio </a:t>
            </a:r>
            <a:r>
              <a:rPr lang="bs-Latn-B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njihove </a:t>
            </a:r>
            <a:r>
              <a:rPr lang="bs-Latn-BA" sz="17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prakse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3879" y="724330"/>
            <a:ext cx="28940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spcAft>
                <a:spcPts val="75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TTI: </a:t>
            </a:r>
            <a:r>
              <a:rPr lang="bs-Latn-B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edukacija budućih nastavnika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147814"/>
            <a:ext cx="4719882" cy="111569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eTw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bs-Latn-B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nastavnici postaju dio eTwinning </a:t>
            </a:r>
          </a:p>
          <a:p>
            <a:r>
              <a:rPr lang="bs-Latn-B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zajednice kada uspješno integrišu eTwinning u </a:t>
            </a:r>
          </a:p>
          <a:p>
            <a:r>
              <a:rPr lang="bs-Latn-B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svoju nastavničku praksu uz stalni</a:t>
            </a:r>
          </a:p>
          <a:p>
            <a:r>
              <a:rPr lang="bs-Latn-B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profesionalni razvoj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36" y="1275606"/>
            <a:ext cx="317509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bs-Latn-BA" sz="2000" dirty="0">
                <a:solidFill>
                  <a:srgbClr val="160E78"/>
                </a:solidFill>
              </a:rPr>
              <a:t>Zajednica nastavnika</a:t>
            </a:r>
          </a:p>
        </p:txBody>
      </p:sp>
    </p:spTree>
    <p:extLst>
      <p:ext uri="{BB962C8B-B14F-4D97-AF65-F5344CB8AC3E}">
        <p14:creationId xmlns:p14="http://schemas.microsoft.com/office/powerpoint/2010/main" val="2925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69" y="349663"/>
            <a:ext cx="76962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s-Latn-BA" sz="2800" dirty="0"/>
              <a:t>„</a:t>
            </a:r>
            <a:r>
              <a:rPr lang="bs-Latn-BA" sz="2400" dirty="0"/>
              <a:t>Teacher Trainning Institute</a:t>
            </a:r>
            <a:r>
              <a:rPr lang="bs-Latn-BA" sz="2800" dirty="0" smtClean="0"/>
              <a:t>“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0911890"/>
              </p:ext>
            </p:extLst>
          </p:nvPr>
        </p:nvGraphicFramePr>
        <p:xfrm>
          <a:off x="3628197" y="874643"/>
          <a:ext cx="5515804" cy="364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79512" y="1675716"/>
            <a:ext cx="4347192" cy="284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Blip>
                <a:blip r:embed="rId7"/>
              </a:buBlip>
              <a:defRPr sz="2000" kern="1200">
                <a:solidFill>
                  <a:srgbClr val="325A7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Blip>
                <a:blip r:embed="rId8"/>
              </a:buBlip>
              <a:defRPr sz="1800" kern="1200">
                <a:solidFill>
                  <a:srgbClr val="325A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rgbClr val="325A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Blip>
                <a:blip r:embed="rId7"/>
              </a:buBlip>
              <a:defRPr sz="1400" kern="1200">
                <a:solidFill>
                  <a:srgbClr val="325A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Blip>
                <a:blip r:embed="rId7"/>
              </a:buBlip>
              <a:defRPr sz="1400" kern="1200">
                <a:solidFill>
                  <a:srgbClr val="325A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bs-Latn-BA" sz="1800" dirty="0"/>
              <a:t>Fleksibilna </a:t>
            </a:r>
            <a:r>
              <a:rPr lang="bs-Latn-BA" sz="1800" dirty="0" smtClean="0"/>
              <a:t>pristup u fazama predstavljanja </a:t>
            </a:r>
            <a:r>
              <a:rPr lang="bs-Latn-BA" sz="1800" dirty="0"/>
              <a:t>eTwinning-a studentima</a:t>
            </a:r>
            <a:r>
              <a:rPr lang="en-US" sz="1800" dirty="0"/>
              <a:t>: </a:t>
            </a:r>
          </a:p>
          <a:p>
            <a:pPr lvl="1">
              <a:spcAft>
                <a:spcPts val="0"/>
              </a:spcAft>
            </a:pPr>
            <a:r>
              <a:rPr lang="bs-Latn-BA" sz="1700" dirty="0"/>
              <a:t>Posmatranje</a:t>
            </a:r>
            <a:endParaRPr lang="en-US" sz="1700" dirty="0"/>
          </a:p>
          <a:p>
            <a:pPr lvl="1">
              <a:spcAft>
                <a:spcPts val="0"/>
              </a:spcAft>
            </a:pPr>
            <a:r>
              <a:rPr lang="en-US" sz="1700" dirty="0"/>
              <a:t>eTwinning </a:t>
            </a:r>
            <a:r>
              <a:rPr lang="bs-Latn-BA" sz="1700" dirty="0"/>
              <a:t>aktivnosti</a:t>
            </a:r>
            <a:r>
              <a:rPr lang="en-US" sz="1700" dirty="0"/>
              <a:t>:</a:t>
            </a:r>
          </a:p>
          <a:p>
            <a:pPr marL="1028700" lvl="2" indent="-342900">
              <a:spcAft>
                <a:spcPts val="0"/>
              </a:spcAft>
              <a:buFont typeface="+mj-lt"/>
              <a:buAutoNum type="arabicPeriod"/>
            </a:pPr>
            <a:r>
              <a:rPr lang="bs-Latn-BA" sz="1500" dirty="0"/>
              <a:t>Uvod u eTwinning</a:t>
            </a:r>
            <a:endParaRPr lang="en-US" sz="1500" dirty="0"/>
          </a:p>
          <a:p>
            <a:pPr marL="1028700" lvl="2" indent="-342900">
              <a:spcAft>
                <a:spcPts val="900"/>
              </a:spcAft>
              <a:buFont typeface="+mj-lt"/>
              <a:buAutoNum type="arabicPeriod"/>
            </a:pPr>
            <a:r>
              <a:rPr lang="bs-Latn-BA" sz="1500" dirty="0"/>
              <a:t>Saradnički projekti</a:t>
            </a:r>
            <a:endParaRPr lang="en-US" sz="1700" dirty="0"/>
          </a:p>
          <a:p>
            <a:pPr>
              <a:spcAft>
                <a:spcPts val="1350"/>
              </a:spcAft>
            </a:pPr>
            <a:r>
              <a:rPr lang="bs-Latn-BA" sz="1800" dirty="0"/>
              <a:t>Pristupi mogu biti različiti u svakoj zemlji</a:t>
            </a:r>
            <a:endParaRPr lang="en-US" sz="1800" dirty="0"/>
          </a:p>
        </p:txBody>
      </p:sp>
      <p:pic>
        <p:nvPicPr>
          <p:cNvPr id="9" name="Picture 3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009" y="1974833"/>
            <a:ext cx="758938" cy="51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ross 2"/>
          <p:cNvSpPr/>
          <p:nvPr/>
        </p:nvSpPr>
        <p:spPr>
          <a:xfrm>
            <a:off x="4599511" y="2569009"/>
            <a:ext cx="337931" cy="34787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26704" y="2991168"/>
            <a:ext cx="48354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</a:rPr>
              <a:t>TTI</a:t>
            </a:r>
            <a:endParaRPr lang="en-US" sz="1800" b="1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75606"/>
            <a:ext cx="3688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000" dirty="0">
                <a:solidFill>
                  <a:srgbClr val="160E78"/>
                </a:solidFill>
              </a:rPr>
              <a:t>Faze predstavljanja</a:t>
            </a:r>
          </a:p>
        </p:txBody>
      </p:sp>
    </p:spTree>
    <p:extLst>
      <p:ext uri="{BB962C8B-B14F-4D97-AF65-F5344CB8AC3E}">
        <p14:creationId xmlns:p14="http://schemas.microsoft.com/office/powerpoint/2010/main" val="3818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696200" cy="800100"/>
          </a:xfrm>
        </p:spPr>
        <p:txBody>
          <a:bodyPr/>
          <a:lstStyle/>
          <a:p>
            <a:r>
              <a:rPr lang="bs-Latn-BA" sz="2400" dirty="0"/>
              <a:t>„Teacher Trainning Institute“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48079"/>
            <a:ext cx="8784976" cy="3411903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bs-Latn-BA" sz="2000" dirty="0" smtClean="0">
                <a:solidFill>
                  <a:srgbClr val="160E78"/>
                </a:solidFill>
              </a:rPr>
              <a:t>KORISTI </a:t>
            </a:r>
          </a:p>
          <a:p>
            <a:pPr lvl="1"/>
            <a:r>
              <a:rPr lang="bs-Latn-BA" sz="1700" dirty="0" smtClean="0"/>
              <a:t>Za </a:t>
            </a:r>
            <a:r>
              <a:rPr lang="bs-Latn-BA" sz="1700" dirty="0"/>
              <a:t>TTI edukatore nastavnika</a:t>
            </a:r>
            <a:endParaRPr lang="it-IT" sz="1700" dirty="0"/>
          </a:p>
          <a:p>
            <a:pPr lvl="2"/>
            <a:r>
              <a:rPr lang="bs-Latn-BA" dirty="0" smtClean="0"/>
              <a:t>Internacionalizacija nastavnog plana i programa</a:t>
            </a:r>
            <a:endParaRPr lang="it-IT" dirty="0" smtClean="0"/>
          </a:p>
          <a:p>
            <a:pPr lvl="2"/>
            <a:r>
              <a:rPr lang="bs-Latn-BA" dirty="0" smtClean="0"/>
              <a:t>Kreiranje mreže za kroskurilularne saradničke projekte TTI edukatora nastavnika</a:t>
            </a:r>
            <a:endParaRPr lang="it-IT" dirty="0" smtClean="0"/>
          </a:p>
          <a:p>
            <a:pPr lvl="2"/>
            <a:r>
              <a:rPr lang="bs-Latn-BA" dirty="0"/>
              <a:t>Š</a:t>
            </a:r>
            <a:r>
              <a:rPr lang="bs-Latn-BA" dirty="0" smtClean="0"/>
              <a:t>irenje mreže – nove veze sa novim TTI edukatorima nastavnika</a:t>
            </a:r>
            <a:endParaRPr lang="it-IT" dirty="0" smtClean="0"/>
          </a:p>
          <a:p>
            <a:pPr lvl="1"/>
            <a:r>
              <a:rPr lang="bs-Latn-BA" sz="1700" dirty="0"/>
              <a:t>Za TTI studente</a:t>
            </a:r>
            <a:endParaRPr lang="it-IT" dirty="0" smtClean="0"/>
          </a:p>
          <a:p>
            <a:pPr lvl="2"/>
            <a:r>
              <a:rPr lang="bs-Latn-BA" b="1" i="1" u="sng" dirty="0" smtClean="0">
                <a:solidFill>
                  <a:srgbClr val="FF0000"/>
                </a:solidFill>
              </a:rPr>
              <a:t>Širenje pogleda na nastavničku praksu</a:t>
            </a:r>
            <a:r>
              <a:rPr lang="bs-Latn-BA" dirty="0" smtClean="0"/>
              <a:t> , poboljšanje jezičkih vještina, učenje o različitim kulturama</a:t>
            </a:r>
            <a:endParaRPr lang="it-IT" dirty="0" smtClean="0"/>
          </a:p>
          <a:p>
            <a:pPr lvl="2"/>
            <a:r>
              <a:rPr lang="bs-Latn-BA" dirty="0" smtClean="0"/>
              <a:t>Stvaranje međunarodne mreže podrške za njihov budući poziv – poziv nastavnika</a:t>
            </a:r>
            <a:endParaRPr lang="it-IT" dirty="0" smtClean="0"/>
          </a:p>
          <a:p>
            <a:pPr lvl="2"/>
            <a:r>
              <a:rPr lang="bs-Latn-BA" dirty="0" smtClean="0"/>
              <a:t>Olakšavanje korištenja učenja na bazi projektnog rada, kroskurikularne vještine/radne metode, podrška inovativnoj pedagogiji i upotrebi IKT</a:t>
            </a:r>
            <a:endParaRPr lang="it-IT" dirty="0" smtClean="0"/>
          </a:p>
          <a:p>
            <a:pPr lvl="2"/>
            <a:r>
              <a:rPr lang="bs-Latn-BA" dirty="0" smtClean="0"/>
              <a:t>Razmjena ideja i učenje o drugim obrazovnim sistemima i pristupima</a:t>
            </a:r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26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19" y="502063"/>
            <a:ext cx="7696200" cy="800100"/>
          </a:xfrm>
        </p:spPr>
        <p:txBody>
          <a:bodyPr>
            <a:normAutofit/>
          </a:bodyPr>
          <a:lstStyle/>
          <a:p>
            <a:r>
              <a:rPr lang="bs-Latn-BA" sz="2400" dirty="0"/>
              <a:t>„Teacher Trainning Institute“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48096"/>
            <a:ext cx="8928991" cy="2580868"/>
          </a:xfrm>
        </p:spPr>
        <p:txBody>
          <a:bodyPr>
            <a:normAutofit/>
          </a:bodyPr>
          <a:lstStyle/>
          <a:p>
            <a:pPr marL="690563" lvl="1" indent="-385763">
              <a:buFont typeface="+mj-lt"/>
              <a:buAutoNum type="arabicPeriod"/>
              <a:defRPr/>
            </a:pPr>
            <a:r>
              <a:rPr lang="bs-Latn-BA" sz="2000" b="1" dirty="0"/>
              <a:t>Uvod – eTwinning TTI u nastavnom planu i </a:t>
            </a:r>
            <a:r>
              <a:rPr lang="bs-Latn-BA" sz="2000" b="1" dirty="0" smtClean="0"/>
              <a:t>programu</a:t>
            </a:r>
          </a:p>
          <a:p>
            <a:pPr marL="304800" lvl="1" indent="0">
              <a:buNone/>
              <a:defRPr/>
            </a:pPr>
            <a:endParaRPr lang="en-US" sz="2000" b="1" dirty="0"/>
          </a:p>
          <a:p>
            <a:pPr marL="990600" lvl="2" indent="-385763">
              <a:buFont typeface="+mj-lt"/>
              <a:buAutoNum type="romanLcPeriod"/>
              <a:defRPr/>
            </a:pPr>
            <a:r>
              <a:rPr lang="bs-Latn-BA" sz="1500" i="1" dirty="0"/>
              <a:t>Koordinacija i podrška Državne službe za podršku, ambasadori</a:t>
            </a:r>
            <a:endParaRPr lang="en-US" sz="1500" i="1" dirty="0"/>
          </a:p>
          <a:p>
            <a:pPr marL="990600" lvl="2" indent="-385763">
              <a:buFont typeface="+mj-lt"/>
              <a:buAutoNum type="romanLcPeriod"/>
              <a:defRPr/>
            </a:pPr>
            <a:r>
              <a:rPr lang="bs-Latn-BA" sz="1500" i="1" dirty="0"/>
              <a:t>Centralizovani onlajn trening kursevi „Uvod u eTwinning“ za TTI edukatore nastavnika prije nego što se eTwinning predstavi studentima</a:t>
            </a:r>
            <a:endParaRPr lang="en-US" sz="1500" i="1" dirty="0"/>
          </a:p>
          <a:p>
            <a:pPr marL="990600" lvl="2" indent="-385763">
              <a:spcAft>
                <a:spcPts val="1350"/>
              </a:spcAft>
              <a:buFont typeface="+mj-lt"/>
              <a:buAutoNum type="romanLcPeriod"/>
              <a:defRPr/>
            </a:pPr>
            <a:r>
              <a:rPr lang="bs-Latn-BA" sz="1500" i="1" dirty="0"/>
              <a:t>Predstavljanje eTwinning-a studentima od strane TTI edukatora nastavnia uz podršku DSP-a i ambasadora kako se prethodno </a:t>
            </a:r>
            <a:r>
              <a:rPr lang="bs-Latn-BA" sz="1500" i="1" dirty="0" smtClean="0"/>
              <a:t>dogovori</a:t>
            </a:r>
            <a:endParaRPr lang="en-US" sz="1500" i="1" dirty="0"/>
          </a:p>
        </p:txBody>
      </p:sp>
      <p:sp>
        <p:nvSpPr>
          <p:cNvPr id="4" name="Rectangle 3"/>
          <p:cNvSpPr/>
          <p:nvPr/>
        </p:nvSpPr>
        <p:spPr>
          <a:xfrm>
            <a:off x="251520" y="113159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000" dirty="0">
                <a:solidFill>
                  <a:srgbClr val="160E78"/>
                </a:solidFill>
              </a:rPr>
              <a:t>eTwinning aktivnosti za TTI</a:t>
            </a:r>
          </a:p>
        </p:txBody>
      </p:sp>
    </p:spTree>
    <p:extLst>
      <p:ext uri="{BB962C8B-B14F-4D97-AF65-F5344CB8AC3E}">
        <p14:creationId xmlns:p14="http://schemas.microsoft.com/office/powerpoint/2010/main" val="8239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327901" cy="573723"/>
          </a:xfrm>
        </p:spPr>
        <p:txBody>
          <a:bodyPr/>
          <a:lstStyle/>
          <a:p>
            <a:r>
              <a:rPr lang="bs-Latn-BA" dirty="0"/>
              <a:t>„</a:t>
            </a:r>
            <a:r>
              <a:rPr lang="bs-Latn-BA" sz="2400" dirty="0"/>
              <a:t>Teacher Trainning Institute</a:t>
            </a:r>
            <a:r>
              <a:rPr lang="bs-Latn-BA" dirty="0"/>
              <a:t>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3598"/>
            <a:ext cx="3500480" cy="3168352"/>
          </a:xfrm>
        </p:spPr>
        <p:txBody>
          <a:bodyPr/>
          <a:lstStyle/>
          <a:p>
            <a:pPr marL="304800" lvl="1" indent="0">
              <a:buNone/>
              <a:defRPr/>
            </a:pPr>
            <a:r>
              <a:rPr lang="bs-Latn-BA" sz="2000" b="1" dirty="0" smtClean="0"/>
              <a:t>2. Saradnički </a:t>
            </a:r>
            <a:r>
              <a:rPr lang="bs-Latn-BA" sz="2000" b="1" dirty="0"/>
              <a:t>eTwinning projekti sa studentima koji su </a:t>
            </a:r>
            <a:r>
              <a:rPr lang="bs-Latn-BA" sz="2000" b="1" dirty="0" smtClean="0"/>
              <a:t>uključeni u TTI </a:t>
            </a:r>
          </a:p>
          <a:p>
            <a:pPr marL="304800" lvl="1" indent="0">
              <a:buNone/>
              <a:defRPr/>
            </a:pPr>
            <a:endParaRPr lang="bs-Latn-BA" sz="900" b="1" dirty="0" smtClean="0"/>
          </a:p>
          <a:p>
            <a:pPr marL="990600" lvl="2" indent="-385763">
              <a:buFont typeface="+mj-lt"/>
              <a:buAutoNum type="romanLcPeriod"/>
              <a:defRPr/>
            </a:pPr>
            <a:r>
              <a:rPr lang="bs-Latn-BA" sz="1500" i="1" dirty="0" smtClean="0"/>
              <a:t>Kreiranje malih</a:t>
            </a:r>
            <a:r>
              <a:rPr lang="bs-Latn-BA" sz="1500" i="1" dirty="0"/>
              <a:t>, saradničkih projekata sa drugim TTI (iz iste zemlje ili na međunarodnom nivou) u koje su uključeni studenti</a:t>
            </a:r>
            <a:endParaRPr lang="en-US" sz="1500" i="1" dirty="0"/>
          </a:p>
          <a:p>
            <a:pPr marL="990600" lvl="2" indent="-385763">
              <a:buFont typeface="+mj-lt"/>
              <a:buAutoNum type="romanLcPeriod"/>
              <a:defRPr/>
            </a:pPr>
            <a:endParaRPr lang="en-US" sz="1500" i="1" dirty="0" smtClean="0"/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80" y="987574"/>
            <a:ext cx="5647687" cy="32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6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1633490" y="3183810"/>
            <a:ext cx="5854499" cy="8802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/>
            <a:r>
              <a:rPr lang="bs-Latn-BA" dirty="0" smtClean="0"/>
              <a:t>QL – Oznake kvalitete -</a:t>
            </a:r>
            <a:r>
              <a:rPr lang="bs-Latn-BA" dirty="0" smtClean="0"/>
              <a:t> update </a:t>
            </a:r>
            <a:endParaRPr dirty="0"/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1649969" y="4166259"/>
            <a:ext cx="5838000" cy="2838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1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1633490" y="3183810"/>
            <a:ext cx="5854499" cy="8802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/>
            <a:r>
              <a:rPr lang="bs-Latn-BA" dirty="0" smtClean="0"/>
              <a:t>Oznaka „eTwinning škola“</a:t>
            </a:r>
            <a:endParaRPr dirty="0"/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1649969" y="4166259"/>
            <a:ext cx="5838000" cy="2838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„</a:t>
            </a:r>
            <a:r>
              <a:rPr lang="bs-Latn-BA" sz="2400" dirty="0" smtClean="0"/>
              <a:t>QL </a:t>
            </a:r>
            <a:r>
              <a:rPr lang="bs-Latn-BA" sz="2400" dirty="0"/>
              <a:t>- Oznake kvalitete</a:t>
            </a:r>
            <a:r>
              <a:rPr lang="bs-Latn-BA" dirty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203598"/>
            <a:ext cx="8327901" cy="3116637"/>
          </a:xfrm>
        </p:spPr>
        <p:txBody>
          <a:bodyPr/>
          <a:lstStyle/>
          <a:p>
            <a:pPr marL="101600" indent="0">
              <a:buNone/>
            </a:pPr>
            <a:r>
              <a:rPr lang="bs-Latn-BA" sz="2400" dirty="0" smtClean="0"/>
              <a:t>NQL - Državna oznaka kvaliteta 2017/2018</a:t>
            </a:r>
          </a:p>
          <a:p>
            <a:pPr marL="101600" indent="0">
              <a:buNone/>
            </a:pPr>
            <a:endParaRPr lang="bs-Latn-BA" dirty="0" smtClean="0"/>
          </a:p>
          <a:p>
            <a:pPr marL="101600" indent="0">
              <a:buNone/>
            </a:pPr>
            <a:r>
              <a:rPr lang="bs-Latn-BA" dirty="0" smtClean="0"/>
              <a:t>Prijavljeno 153 projekata </a:t>
            </a:r>
          </a:p>
          <a:p>
            <a:pPr marL="101600" indent="0">
              <a:buNone/>
            </a:pPr>
            <a:r>
              <a:rPr lang="bs-Latn-BA" dirty="0" smtClean="0"/>
              <a:t>Dodijeljeno 138 oznaka kvaliteta </a:t>
            </a:r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83718"/>
            <a:ext cx="3073524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„</a:t>
            </a:r>
            <a:r>
              <a:rPr lang="bs-Latn-BA" sz="2400" dirty="0" smtClean="0"/>
              <a:t>QL - Oznake kvalitete</a:t>
            </a:r>
            <a:r>
              <a:rPr lang="bs-Latn-BA" dirty="0" smtClean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203598"/>
            <a:ext cx="8327901" cy="3116637"/>
          </a:xfrm>
        </p:spPr>
        <p:txBody>
          <a:bodyPr/>
          <a:lstStyle/>
          <a:p>
            <a:pPr marL="101600" indent="0">
              <a:buNone/>
            </a:pPr>
            <a:r>
              <a:rPr lang="bs-Latn-BA" sz="2400" dirty="0"/>
              <a:t>Evropska oznaka kvaliteta</a:t>
            </a:r>
          </a:p>
          <a:p>
            <a:pPr>
              <a:buFontTx/>
              <a:buChar char="-"/>
            </a:pPr>
            <a:endParaRPr lang="bs-Latn-BA" dirty="0" smtClean="0"/>
          </a:p>
          <a:p>
            <a:pPr marL="101600" indent="0">
              <a:buNone/>
            </a:pPr>
            <a:r>
              <a:rPr lang="bs-Latn-BA" dirty="0" smtClean="0"/>
              <a:t>Ne </a:t>
            </a:r>
            <a:r>
              <a:rPr lang="bs-Latn-BA" dirty="0"/>
              <a:t>prijavljuje se </a:t>
            </a:r>
          </a:p>
          <a:p>
            <a:pPr marL="101600" indent="0">
              <a:buNone/>
            </a:pPr>
            <a:r>
              <a:rPr lang="bs-Latn-BA" b="1" dirty="0" smtClean="0"/>
              <a:t>Uključuje </a:t>
            </a:r>
            <a:r>
              <a:rPr lang="bs-Latn-BA" b="1" u="sng" dirty="0"/>
              <a:t>najmanje dva partnera</a:t>
            </a:r>
            <a:r>
              <a:rPr lang="bs-Latn-BA" b="1" dirty="0"/>
              <a:t> koji su dobili Državnu oznaku </a:t>
            </a:r>
            <a:r>
              <a:rPr lang="bs-Latn-BA" b="1" dirty="0" smtClean="0"/>
              <a:t>kvaliteta</a:t>
            </a:r>
            <a:endParaRPr lang="bs-Latn-BA" dirty="0" smtClean="0"/>
          </a:p>
          <a:p>
            <a:pPr marL="101600" indent="0">
              <a:buNone/>
            </a:pPr>
            <a:r>
              <a:rPr lang="vi-VN" dirty="0" smtClean="0"/>
              <a:t>D</a:t>
            </a:r>
            <a:r>
              <a:rPr lang="bs-Latn-BA" dirty="0" smtClean="0"/>
              <a:t>SP </a:t>
            </a:r>
            <a:r>
              <a:rPr lang="vi-VN" dirty="0" smtClean="0"/>
              <a:t>izdvaja </a:t>
            </a:r>
            <a:r>
              <a:rPr lang="vi-VN" b="1" u="sng" dirty="0"/>
              <a:t>top tri</a:t>
            </a:r>
            <a:r>
              <a:rPr lang="vi-VN" b="1" dirty="0"/>
              <a:t> </a:t>
            </a:r>
            <a:r>
              <a:rPr lang="vi-VN" dirty="0"/>
              <a:t>projekta nagrađena Državnom oznakom kvaliteta na osnovu bodovanja kvalteta</a:t>
            </a:r>
            <a:endParaRPr lang="bs-Latn-BA" dirty="0" smtClean="0"/>
          </a:p>
          <a:p>
            <a:pPr marL="101600" indent="0">
              <a:buNone/>
            </a:pPr>
            <a:r>
              <a:rPr lang="bs-Latn-BA" dirty="0" smtClean="0"/>
              <a:t>Evropska </a:t>
            </a:r>
            <a:r>
              <a:rPr lang="bs-Latn-BA" dirty="0"/>
              <a:t>oznaka kvaliteta dodjeljuje se samo </a:t>
            </a:r>
            <a:r>
              <a:rPr lang="bs-Latn-BA" b="1" u="sng" dirty="0"/>
              <a:t>jednom </a:t>
            </a:r>
            <a:r>
              <a:rPr lang="bs-Latn-BA" b="1" u="sng" dirty="0" smtClean="0"/>
              <a:t>godišnje</a:t>
            </a:r>
            <a:r>
              <a:rPr lang="bs-Latn-BA" b="1" dirty="0" smtClean="0"/>
              <a:t> </a:t>
            </a:r>
            <a:r>
              <a:rPr lang="bs-Latn-BA" dirty="0" smtClean="0"/>
              <a:t>i </a:t>
            </a:r>
            <a:r>
              <a:rPr lang="bs-Latn-BA" dirty="0"/>
              <a:t>njena dodjela objavljuje se na eTwinning portalu</a:t>
            </a:r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3518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„</a:t>
            </a:r>
            <a:r>
              <a:rPr lang="bs-Latn-BA" sz="2400" dirty="0" smtClean="0"/>
              <a:t>QL - Oznake kvalitete</a:t>
            </a:r>
            <a:r>
              <a:rPr lang="bs-Latn-BA" dirty="0" smtClean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03598"/>
            <a:ext cx="6480721" cy="3116637"/>
          </a:xfrm>
        </p:spPr>
        <p:txBody>
          <a:bodyPr/>
          <a:lstStyle/>
          <a:p>
            <a:pPr marL="101600" indent="0">
              <a:buNone/>
            </a:pPr>
            <a:r>
              <a:rPr lang="bs-Latn-BA" sz="2400" dirty="0" smtClean="0"/>
              <a:t>eTwinning evropska nagrada</a:t>
            </a:r>
          </a:p>
          <a:p>
            <a:r>
              <a:rPr lang="bs-Latn-BA" sz="1600" dirty="0"/>
              <a:t>P</a:t>
            </a:r>
            <a:r>
              <a:rPr lang="vi-VN" sz="1600" dirty="0" smtClean="0"/>
              <a:t>rojekti nagrađeni </a:t>
            </a:r>
            <a:r>
              <a:rPr lang="vi-VN" sz="1600" dirty="0"/>
              <a:t>Evropskom oznakom kvalitete u bilo kojoj godini realizacije projekta. U svim projektima mora biti vidljiva aktivnost u školskoj </a:t>
            </a:r>
            <a:r>
              <a:rPr lang="vi-VN" sz="1600" dirty="0" smtClean="0"/>
              <a:t>201</a:t>
            </a:r>
            <a:r>
              <a:rPr lang="bs-Latn-BA" sz="1600" dirty="0" smtClean="0"/>
              <a:t>7</a:t>
            </a:r>
            <a:r>
              <a:rPr lang="vi-VN" sz="1600" dirty="0" smtClean="0"/>
              <a:t>./201</a:t>
            </a:r>
            <a:r>
              <a:rPr lang="bs-Latn-BA" sz="1600" dirty="0"/>
              <a:t>8</a:t>
            </a:r>
            <a:r>
              <a:rPr lang="vi-VN" sz="1600" dirty="0" smtClean="0"/>
              <a:t>. </a:t>
            </a:r>
            <a:r>
              <a:rPr lang="vi-VN" sz="1600" dirty="0"/>
              <a:t>godini.</a:t>
            </a:r>
          </a:p>
          <a:p>
            <a:r>
              <a:rPr lang="vi-VN" sz="1600" dirty="0"/>
              <a:t>Ako je projekt pobjednički, samo oni partneri kojima je dodijeljena Državna oznaka kvalitete za isti, ispunjavaju uslove za učestvovanje u događajima povezanim sa nagradama.</a:t>
            </a:r>
            <a:br>
              <a:rPr lang="vi-VN" sz="1600" dirty="0"/>
            </a:br>
            <a:r>
              <a:rPr lang="vi-VN" sz="1600" dirty="0"/>
              <a:t/>
            </a:r>
            <a:br>
              <a:rPr lang="vi-VN" sz="1600" dirty="0"/>
            </a:br>
            <a:r>
              <a:rPr lang="vi-VN" sz="1600" dirty="0"/>
              <a:t>Projekti se mogu prijaviti samo jednom na takmičenje za eTwinning </a:t>
            </a:r>
            <a:r>
              <a:rPr lang="vi-VN" sz="1600" dirty="0" smtClean="0"/>
              <a:t>nagrade.</a:t>
            </a:r>
            <a:endParaRPr lang="vi-VN" sz="1600" dirty="0"/>
          </a:p>
          <a:p>
            <a:pPr marL="101600" indent="0">
              <a:buNone/>
            </a:pPr>
            <a:r>
              <a:rPr lang="bs-Latn-BA" sz="2400" dirty="0" smtClean="0"/>
              <a:t> </a:t>
            </a:r>
            <a:endParaRPr lang="bs-Latn-BA" dirty="0"/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7534"/>
            <a:ext cx="2461456" cy="16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400" dirty="0" smtClean="0"/>
              <a:t>Godišnja tema eTwinning-a </a:t>
            </a:r>
            <a:endParaRPr lang="bs-Latn-B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15779"/>
            <a:ext cx="3600399" cy="3116637"/>
          </a:xfrm>
        </p:spPr>
        <p:txBody>
          <a:bodyPr/>
          <a:lstStyle/>
          <a:p>
            <a:r>
              <a:rPr lang="bs-Latn-BA" sz="2000" dirty="0" smtClean="0"/>
              <a:t>Evropsko kulturno naslijeđe </a:t>
            </a:r>
          </a:p>
          <a:p>
            <a:endParaRPr lang="bs-Latn-BA" sz="2000" dirty="0"/>
          </a:p>
          <a:p>
            <a:r>
              <a:rPr lang="bs-Latn-BA" sz="2000" dirty="0" smtClean="0"/>
              <a:t>Kulturno naslijeđe Bosne i Hercegovine </a:t>
            </a:r>
            <a:endParaRPr lang="bs-Latn-B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31590"/>
            <a:ext cx="4386808" cy="31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6191672" y="3795886"/>
            <a:ext cx="2952328" cy="72008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BA" dirty="0" smtClean="0"/>
              <a:t>Hvala na pažnji! </a:t>
            </a:r>
            <a:br>
              <a:rPr lang="hr-BA" dirty="0" smtClean="0"/>
            </a:br>
            <a:endParaRPr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r="12047"/>
          <a:stretch>
            <a:fillRect/>
          </a:stretch>
        </p:blipFill>
        <p:spPr>
          <a:xfrm>
            <a:off x="251520" y="195487"/>
            <a:ext cx="5184576" cy="204889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26112"/>
            <a:ext cx="5724128" cy="1717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5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/>
            <a:r>
              <a:rPr lang="bs-Latn-BA" dirty="0"/>
              <a:t>„</a:t>
            </a:r>
            <a:r>
              <a:rPr lang="bs-Latn-BA" sz="2400" dirty="0"/>
              <a:t>eTwinning škola</a:t>
            </a:r>
            <a:r>
              <a:rPr lang="bs-Latn-BA" dirty="0"/>
              <a:t>“</a:t>
            </a:r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491879" y="915566"/>
            <a:ext cx="5344119" cy="3516913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s-Latn-BA" sz="2000" dirty="0" smtClean="0"/>
              <a:t>Dodjeljene oznake eTwining škole 2018. godine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s-Latn-BA" sz="2000" dirty="0" smtClean="0"/>
              <a:t>U Bosni i Herecegovini 8 škola dobilo poziv za popunjavanje prijave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s-Latn-BA" sz="2000" dirty="0" smtClean="0"/>
              <a:t>7 škola pristupilo popunjavanju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s-Latn-BA" sz="2000" dirty="0" smtClean="0"/>
              <a:t>1 škola nije započela prijavu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3638"/>
            <a:ext cx="154781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„</a:t>
            </a:r>
            <a:r>
              <a:rPr lang="bs-Latn-BA" sz="2400" dirty="0"/>
              <a:t>eTwinning škola</a:t>
            </a:r>
            <a:r>
              <a:rPr lang="bs-Latn-BA" dirty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315779"/>
            <a:ext cx="8327901" cy="327219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l-PL" sz="2000" u="sng" dirty="0"/>
              <a:t>6 škola</a:t>
            </a:r>
            <a:r>
              <a:rPr lang="pl-PL" sz="2000" dirty="0"/>
              <a:t> ispunilo </a:t>
            </a:r>
            <a:r>
              <a:rPr lang="pl-PL" sz="2000" dirty="0" smtClean="0"/>
              <a:t>sve kriterije</a:t>
            </a:r>
            <a:endParaRPr lang="bs-Latn-BA" sz="2000" dirty="0" smtClean="0"/>
          </a:p>
          <a:p>
            <a:pPr marL="444500" indent="-342900">
              <a:buFont typeface="+mj-lt"/>
              <a:buAutoNum type="arabicPeriod"/>
            </a:pPr>
            <a:r>
              <a:rPr lang="bs-Latn-BA" sz="1800" dirty="0" smtClean="0"/>
              <a:t>JU </a:t>
            </a:r>
            <a:r>
              <a:rPr lang="bs-Latn-BA" sz="1800" dirty="0"/>
              <a:t>Srednja ekonomska </a:t>
            </a:r>
            <a:r>
              <a:rPr lang="bs-Latn-BA" sz="1800" dirty="0" smtClean="0"/>
              <a:t>škola</a:t>
            </a:r>
            <a:r>
              <a:rPr lang="bs-Latn-BA" sz="1800" dirty="0"/>
              <a:t>, </a:t>
            </a:r>
            <a:r>
              <a:rPr lang="bs-Latn-BA" sz="1800" dirty="0" smtClean="0"/>
              <a:t>Sarajevo, Lejla Hujdur - 53</a:t>
            </a:r>
          </a:p>
          <a:p>
            <a:pPr marL="444500" indent="-342900">
              <a:buFont typeface="+mj-lt"/>
              <a:buAutoNum type="arabicPeriod"/>
            </a:pPr>
            <a:r>
              <a:rPr lang="pl-PL" sz="1800" dirty="0"/>
              <a:t>Dječji vrtić </a:t>
            </a:r>
            <a:r>
              <a:rPr lang="pl-PL" sz="1800" dirty="0" smtClean="0"/>
              <a:t>Don </a:t>
            </a:r>
            <a:r>
              <a:rPr lang="pl-PL" sz="1800" dirty="0"/>
              <a:t>Ivica </a:t>
            </a:r>
            <a:r>
              <a:rPr lang="pl-PL" sz="1800" dirty="0" smtClean="0"/>
              <a:t>Čondrić,  Žepče, Edita </a:t>
            </a:r>
            <a:r>
              <a:rPr lang="pl-PL" sz="1800" dirty="0"/>
              <a:t>Vukovic </a:t>
            </a:r>
            <a:r>
              <a:rPr lang="pl-PL" sz="1800" dirty="0" smtClean="0"/>
              <a:t>Antolović - 52</a:t>
            </a:r>
            <a:endParaRPr lang="pl-PL" sz="1800" dirty="0"/>
          </a:p>
          <a:p>
            <a:pPr marL="444500" indent="-342900">
              <a:buFont typeface="+mj-lt"/>
              <a:buAutoNum type="arabicPeriod"/>
            </a:pPr>
            <a:r>
              <a:rPr lang="pl-PL" sz="1800" dirty="0"/>
              <a:t>JU OŠ </a:t>
            </a:r>
            <a:r>
              <a:rPr lang="pl-PL" sz="1800" dirty="0" smtClean="0"/>
              <a:t>Vuk Karadžić, Danijela Mekić - 51</a:t>
            </a:r>
            <a:endParaRPr lang="pl-PL" sz="1800" dirty="0"/>
          </a:p>
          <a:p>
            <a:pPr marL="444500" indent="-342900">
              <a:buFont typeface="+mj-lt"/>
              <a:buAutoNum type="arabicPeriod"/>
            </a:pPr>
            <a:r>
              <a:rPr lang="bs-Latn-BA" sz="1800" dirty="0"/>
              <a:t>JU OŠ </a:t>
            </a:r>
            <a:r>
              <a:rPr lang="bs-Latn-BA" sz="1800" dirty="0" smtClean="0"/>
              <a:t>Sveti Sava </a:t>
            </a:r>
            <a:r>
              <a:rPr lang="bs-Latn-BA" sz="1800" dirty="0"/>
              <a:t>Foča  Sandra </a:t>
            </a:r>
            <a:r>
              <a:rPr lang="bs-Latn-BA" sz="1800" dirty="0" smtClean="0"/>
              <a:t>Likić - 47</a:t>
            </a:r>
            <a:endParaRPr lang="bs-Latn-BA" sz="1800" dirty="0"/>
          </a:p>
          <a:p>
            <a:pPr marL="444500" indent="-342900">
              <a:buFont typeface="+mj-lt"/>
              <a:buAutoNum type="arabicPeriod"/>
            </a:pPr>
            <a:r>
              <a:rPr lang="pl-PL" sz="1800" dirty="0"/>
              <a:t>JU OS </a:t>
            </a:r>
            <a:r>
              <a:rPr lang="pl-PL" sz="1800" dirty="0" smtClean="0"/>
              <a:t>Osman Nakaš, Nada Sokolović - 47</a:t>
            </a:r>
          </a:p>
          <a:p>
            <a:pPr marL="444500" indent="-342900">
              <a:buFont typeface="+mj-lt"/>
              <a:buAutoNum type="arabicPeriod"/>
            </a:pPr>
            <a:r>
              <a:rPr lang="pl-PL" sz="1800" dirty="0" smtClean="0"/>
              <a:t>JU </a:t>
            </a:r>
            <a:r>
              <a:rPr lang="pl-PL" sz="1800" dirty="0"/>
              <a:t>OŠ Veselin </a:t>
            </a:r>
            <a:r>
              <a:rPr lang="pl-PL" sz="1800" dirty="0" smtClean="0"/>
              <a:t>Masleša, Katarina Vučen - 46</a:t>
            </a:r>
            <a:endParaRPr lang="bs-Latn-BA" sz="1800" dirty="0" smtClean="0"/>
          </a:p>
          <a:p>
            <a:pPr>
              <a:buFont typeface="Wingdings" pitchFamily="2" charset="2"/>
              <a:buChar char="§"/>
            </a:pPr>
            <a:endParaRPr lang="bs-Latn-BA" sz="2000" dirty="0"/>
          </a:p>
          <a:p>
            <a:pPr>
              <a:buFont typeface="Wingdings" pitchFamily="2" charset="2"/>
              <a:buChar char="§"/>
            </a:pPr>
            <a:endParaRPr lang="pl-PL" sz="2000" dirty="0" smtClean="0"/>
          </a:p>
        </p:txBody>
      </p:sp>
      <p:pic>
        <p:nvPicPr>
          <p:cNvPr id="4" name="Picture 2" descr="mage result for business proposal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1510"/>
            <a:ext cx="1642052" cy="11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0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„</a:t>
            </a:r>
            <a:r>
              <a:rPr lang="bs-Latn-BA" sz="2400" dirty="0"/>
              <a:t>eTwinning škola</a:t>
            </a:r>
            <a:r>
              <a:rPr lang="bs-Latn-BA" dirty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l-PL" sz="1800" dirty="0"/>
              <a:t>Primljeni paketi sa promotivnim materijalom koji su uključivali: </a:t>
            </a:r>
          </a:p>
          <a:p>
            <a:pPr>
              <a:buFontTx/>
              <a:buChar char="-"/>
            </a:pPr>
            <a:r>
              <a:rPr lang="pl-PL" sz="1800" dirty="0" smtClean="0"/>
              <a:t>eTwinning naljepnice</a:t>
            </a:r>
          </a:p>
          <a:p>
            <a:pPr>
              <a:buFontTx/>
              <a:buChar char="-"/>
            </a:pPr>
            <a:r>
              <a:rPr lang="pl-PL" sz="1800" dirty="0" smtClean="0"/>
              <a:t>Veliki plakat eTwinning zemalja </a:t>
            </a:r>
          </a:p>
          <a:p>
            <a:pPr>
              <a:buFontTx/>
              <a:buChar char="-"/>
            </a:pPr>
            <a:r>
              <a:rPr lang="pl-PL" sz="1800" dirty="0" smtClean="0"/>
              <a:t>Pismo zahvale direktoru/direktorici škole od strane komesara EK </a:t>
            </a:r>
          </a:p>
          <a:p>
            <a:pPr>
              <a:buFontTx/>
              <a:buChar char="-"/>
            </a:pPr>
            <a:r>
              <a:rPr lang="pl-PL" sz="1800" dirty="0" smtClean="0"/>
              <a:t>eTwinning plaketa za školu </a:t>
            </a:r>
          </a:p>
          <a:p>
            <a:pPr>
              <a:buFontTx/>
              <a:buChar char="-"/>
            </a:pPr>
            <a:endParaRPr lang="pl-PL" sz="1800" dirty="0" smtClean="0"/>
          </a:p>
          <a:p>
            <a:pPr marL="101600" indent="0">
              <a:buNone/>
            </a:pPr>
            <a:r>
              <a:rPr lang="pl-PL" sz="1800" dirty="0" smtClean="0"/>
              <a:t>+ Digitalni bedž na portalu </a:t>
            </a:r>
          </a:p>
          <a:p>
            <a:pPr marL="101600" indent="0" algn="r">
              <a:buNone/>
            </a:pPr>
            <a:r>
              <a:rPr lang="pl-PL" sz="1800" b="1" i="1" dirty="0" smtClean="0"/>
              <a:t>Svrha: promovisanje škole kao dijela evropske mreže škola</a:t>
            </a:r>
            <a:r>
              <a:rPr lang="pl-PL" sz="1800" i="1" dirty="0" smtClean="0"/>
              <a:t> 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350617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„</a:t>
            </a:r>
            <a:r>
              <a:rPr lang="bs-Latn-BA" sz="2400" dirty="0"/>
              <a:t>eTwinning škola</a:t>
            </a:r>
            <a:r>
              <a:rPr lang="bs-Latn-BA" dirty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131591"/>
            <a:ext cx="8440364" cy="3300826"/>
          </a:xfrm>
        </p:spPr>
        <p:txBody>
          <a:bodyPr/>
          <a:lstStyle/>
          <a:p>
            <a:pPr marL="101600" indent="0">
              <a:buNone/>
            </a:pPr>
            <a:r>
              <a:rPr lang="bs-Latn-BA" dirty="0" smtClean="0"/>
              <a:t>eTwinning škole imaju mogućnosti: </a:t>
            </a:r>
          </a:p>
          <a:p>
            <a:r>
              <a:rPr lang="bs-Latn-BA" dirty="0" smtClean="0"/>
              <a:t>Visoke </a:t>
            </a:r>
            <a:r>
              <a:rPr lang="vi-VN" dirty="0" smtClean="0"/>
              <a:t>vidljivost</a:t>
            </a:r>
            <a:r>
              <a:rPr lang="bs-Latn-BA" dirty="0" smtClean="0"/>
              <a:t>i</a:t>
            </a:r>
            <a:r>
              <a:rPr lang="vi-VN" dirty="0" smtClean="0"/>
              <a:t> </a:t>
            </a:r>
            <a:r>
              <a:rPr lang="vi-VN" dirty="0"/>
              <a:t>na evropskom nivou</a:t>
            </a:r>
          </a:p>
          <a:p>
            <a:r>
              <a:rPr lang="vi-VN" dirty="0" smtClean="0"/>
              <a:t>Formira</a:t>
            </a:r>
            <a:r>
              <a:rPr lang="bs-Latn-BA" dirty="0" smtClean="0"/>
              <a:t>nje</a:t>
            </a:r>
            <a:r>
              <a:rPr lang="vi-VN" dirty="0" smtClean="0"/>
              <a:t> evropsk</a:t>
            </a:r>
            <a:r>
              <a:rPr lang="bs-Latn-BA" dirty="0" smtClean="0"/>
              <a:t>e</a:t>
            </a:r>
            <a:r>
              <a:rPr lang="vi-VN" dirty="0" smtClean="0"/>
              <a:t> mrež</a:t>
            </a:r>
            <a:r>
              <a:rPr lang="bs-Latn-BA" dirty="0" smtClean="0"/>
              <a:t>e</a:t>
            </a:r>
            <a:r>
              <a:rPr lang="vi-VN" dirty="0" smtClean="0"/>
              <a:t> </a:t>
            </a:r>
            <a:r>
              <a:rPr lang="vi-VN" dirty="0"/>
              <a:t>vodećih eTwinning škola </a:t>
            </a:r>
            <a:r>
              <a:rPr lang="bs-Latn-BA" dirty="0" smtClean="0"/>
              <a:t>kako bi </a:t>
            </a:r>
            <a:r>
              <a:rPr lang="vi-VN" dirty="0" smtClean="0"/>
              <a:t>inspirisa</a:t>
            </a:r>
            <a:r>
              <a:rPr lang="bs-Latn-BA" dirty="0" smtClean="0"/>
              <a:t>o</a:t>
            </a:r>
            <a:r>
              <a:rPr lang="vi-VN" dirty="0" smtClean="0"/>
              <a:t> </a:t>
            </a:r>
            <a:r>
              <a:rPr lang="vi-VN" dirty="0"/>
              <a:t>dalji razvoj eTwinning-a</a:t>
            </a:r>
          </a:p>
          <a:p>
            <a:r>
              <a:rPr lang="bs-Latn-BA" dirty="0" smtClean="0"/>
              <a:t>Prepoznatljivost škola kako lidera u poljima</a:t>
            </a:r>
            <a:r>
              <a:rPr lang="vi-VN" dirty="0" smtClean="0"/>
              <a:t>: </a:t>
            </a:r>
            <a:endParaRPr lang="bs-Latn-BA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dirty="0"/>
              <a:t> </a:t>
            </a:r>
            <a:r>
              <a:rPr lang="bs-Latn-BA" dirty="0" smtClean="0"/>
              <a:t>digitalne prakse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dirty="0" smtClean="0"/>
              <a:t>eSigurnost</a:t>
            </a:r>
            <a:endParaRPr lang="bs-Latn-BA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dirty="0"/>
              <a:t>Inovativni i kreativni pedagoški </a:t>
            </a:r>
            <a:r>
              <a:rPr lang="bs-Latn-BA" dirty="0" smtClean="0"/>
              <a:t>pristup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dirty="0" smtClean="0"/>
              <a:t>Promocije škole, profesionalnog poziva, saradnje, učenja, komunikacije sa kolegama i učenicima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vi-VN" dirty="0" smtClean="0"/>
              <a:t>Biti </a:t>
            </a:r>
            <a:r>
              <a:rPr lang="vi-VN" dirty="0"/>
              <a:t>u mogućnosti prikazati svoju oznaku eTwinning škole u promotivnim i informativnim </a:t>
            </a:r>
            <a:r>
              <a:rPr lang="vi-VN" dirty="0" smtClean="0"/>
              <a:t>materijalima</a:t>
            </a:r>
            <a:endParaRPr lang="vi-VN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191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„</a:t>
            </a:r>
            <a:r>
              <a:rPr lang="bs-Latn-BA" sz="2400" dirty="0"/>
              <a:t>eTwinning škola</a:t>
            </a:r>
            <a:r>
              <a:rPr lang="bs-Latn-BA" dirty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Dodijeljene su oznake za 2018/2019 godinu</a:t>
            </a:r>
          </a:p>
          <a:p>
            <a:r>
              <a:rPr lang="bs-Latn-BA" dirty="0" smtClean="0"/>
              <a:t>Tokom 2019 godine će biti procjena održavanja ispunjenih kriterija</a:t>
            </a:r>
          </a:p>
          <a:p>
            <a:r>
              <a:rPr lang="bs-Latn-BA" dirty="0"/>
              <a:t>Kontinuiran rad </a:t>
            </a:r>
          </a:p>
          <a:p>
            <a:r>
              <a:rPr lang="bs-Latn-BA" dirty="0"/>
              <a:t>Zadržavanje kvaliteta u fokusu </a:t>
            </a:r>
          </a:p>
          <a:p>
            <a:r>
              <a:rPr lang="bs-Latn-BA" dirty="0"/>
              <a:t>Povlačenje oznake u slučaju ne održavanja kvaliteta (u periodu ponovne procjene) </a:t>
            </a:r>
          </a:p>
          <a:p>
            <a:pPr marL="101600" indent="0">
              <a:buNone/>
            </a:pPr>
            <a:endParaRPr lang="bs-Latn-BA" dirty="0" smtClean="0"/>
          </a:p>
          <a:p>
            <a:r>
              <a:rPr lang="bs-Latn-BA" b="1" i="1" dirty="0" smtClean="0"/>
              <a:t>2019. godine se dodjeljuje Oznaka eTwinning škola za 2019/2020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4603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„</a:t>
            </a:r>
            <a:r>
              <a:rPr lang="bs-Latn-BA" sz="2400" dirty="0" smtClean="0"/>
              <a:t>eTwinning škola</a:t>
            </a:r>
            <a:r>
              <a:rPr lang="bs-Latn-BA" dirty="0" smtClean="0"/>
              <a:t>“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03598"/>
            <a:ext cx="8615933" cy="3116637"/>
          </a:xfrm>
        </p:spPr>
        <p:txBody>
          <a:bodyPr/>
          <a:lstStyle/>
          <a:p>
            <a:pPr marL="101600" indent="0">
              <a:buNone/>
            </a:pPr>
            <a:r>
              <a:rPr lang="bs-Latn-BA" sz="1800" dirty="0" smtClean="0"/>
              <a:t>Kriteriji za dobijanje poziva za popunjavanje prijave za </a:t>
            </a:r>
            <a:endParaRPr lang="bs-Latn-BA" sz="1800" dirty="0" smtClean="0"/>
          </a:p>
          <a:p>
            <a:pPr marL="101600" indent="0">
              <a:buNone/>
            </a:pPr>
            <a:r>
              <a:rPr lang="bs-Latn-BA" sz="1800" dirty="0" smtClean="0"/>
              <a:t>„Oznaku eTwinning škola“ </a:t>
            </a:r>
            <a:endParaRPr lang="bs-Latn-BA" sz="1800" dirty="0"/>
          </a:p>
          <a:p>
            <a:pPr>
              <a:buFont typeface="Arial" panose="020B0604020202020204" pitchFamily="34" charset="0"/>
              <a:buChar char="•"/>
            </a:pPr>
            <a:endParaRPr lang="bs-Latn-BA" sz="2000" dirty="0" smtClean="0"/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bs-Latn-BA" sz="1800" dirty="0" smtClean="0"/>
              <a:t>škola </a:t>
            </a:r>
            <a:r>
              <a:rPr lang="bs-Latn-BA" sz="1800" dirty="0"/>
              <a:t>registrovana na </a:t>
            </a:r>
            <a:r>
              <a:rPr lang="bs-Latn-BA" sz="1800" dirty="0" smtClean="0"/>
              <a:t>eTwinning-u</a:t>
            </a:r>
            <a:r>
              <a:rPr lang="bs-Latn-BA" sz="1800" b="1" dirty="0" smtClean="0"/>
              <a:t> </a:t>
            </a:r>
            <a:r>
              <a:rPr lang="bs-Latn-BA" sz="1800" b="1" i="1" dirty="0"/>
              <a:t>2 </a:t>
            </a:r>
            <a:r>
              <a:rPr lang="bs-Latn-BA" sz="1800" b="1" i="1" dirty="0" smtClean="0"/>
              <a:t>godine</a:t>
            </a:r>
            <a:endParaRPr lang="hr-BA" sz="1800" i="1" dirty="0"/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bs-Latn-BA" sz="1800" dirty="0" smtClean="0"/>
              <a:t>direktor </a:t>
            </a:r>
            <a:r>
              <a:rPr lang="bs-Latn-BA" sz="1800" dirty="0"/>
              <a:t>škole ili neko iz </a:t>
            </a:r>
            <a:r>
              <a:rPr lang="bs-Latn-BA" sz="1800" b="1" i="1" dirty="0"/>
              <a:t>uprave registrovan na </a:t>
            </a:r>
            <a:r>
              <a:rPr lang="bs-Latn-BA" sz="1800" b="1" i="1" dirty="0" smtClean="0"/>
              <a:t>eTwinning-u</a:t>
            </a:r>
            <a:endParaRPr lang="hr-BA" sz="1800" i="1" dirty="0"/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bs-Latn-BA" sz="1800" dirty="0" smtClean="0"/>
              <a:t>najmanje</a:t>
            </a:r>
            <a:r>
              <a:rPr lang="bs-Latn-BA" sz="1800" dirty="0"/>
              <a:t> </a:t>
            </a:r>
            <a:r>
              <a:rPr lang="bs-Latn-BA" sz="1800" b="1" i="1" dirty="0"/>
              <a:t>dva nastavnika</a:t>
            </a:r>
            <a:r>
              <a:rPr lang="bs-Latn-BA" sz="1800" i="1" dirty="0"/>
              <a:t> </a:t>
            </a:r>
            <a:r>
              <a:rPr lang="bs-Latn-BA" sz="1800" dirty="0"/>
              <a:t>registrovana na eTwinning-u u vašoj </a:t>
            </a:r>
            <a:r>
              <a:rPr lang="bs-Latn-BA" sz="1800" dirty="0" smtClean="0"/>
              <a:t>školi</a:t>
            </a:r>
            <a:endParaRPr lang="hr-B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bs-Latn-BA" sz="1800" dirty="0" smtClean="0"/>
              <a:t>učestvovanje </a:t>
            </a:r>
            <a:r>
              <a:rPr lang="bs-Latn-BA" sz="1800" dirty="0"/>
              <a:t>u najmanje jednom evropskom </a:t>
            </a:r>
            <a:r>
              <a:rPr lang="bs-Latn-BA" sz="1800" dirty="0" smtClean="0"/>
              <a:t>projektu </a:t>
            </a:r>
            <a:r>
              <a:rPr lang="bs-Latn-BA" sz="1800" dirty="0"/>
              <a:t>koji je </a:t>
            </a:r>
            <a:r>
              <a:rPr lang="bs-Latn-BA" sz="1800" b="1" i="1" dirty="0"/>
              <a:t>nagrađen Državnom oznakom </a:t>
            </a:r>
            <a:r>
              <a:rPr lang="bs-Latn-BA" sz="1800" b="1" i="1" dirty="0" smtClean="0"/>
              <a:t>kvaliteta</a:t>
            </a:r>
            <a:endParaRPr lang="bs-Latn-BA" sz="1800" i="1" dirty="0" smtClean="0"/>
          </a:p>
          <a:p>
            <a:pPr marL="10160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33264"/>
            <a:ext cx="2268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1633490" y="3183810"/>
            <a:ext cx="5854499" cy="8802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/>
            <a:r>
              <a:rPr lang="bs-Latn-BA" dirty="0" smtClean="0"/>
              <a:t>„Teacher Trainning Institute“</a:t>
            </a:r>
            <a:endParaRPr dirty="0"/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1649969" y="4166259"/>
            <a:ext cx="5838000" cy="2838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6544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1224</Words>
  <Application>Microsoft Office PowerPoint</Application>
  <PresentationFormat>On-screen Show (16:9)</PresentationFormat>
  <Paragraphs>219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simple-light-2</vt:lpstr>
      <vt:lpstr>Facet</vt:lpstr>
      <vt:lpstr>Treća eTwinning konferencija, Doboj 11. i 12. 10. 2018. godine </vt:lpstr>
      <vt:lpstr>Oznaka „eTwinning škola“</vt:lpstr>
      <vt:lpstr>„eTwinning škola“</vt:lpstr>
      <vt:lpstr>„eTwinning škola“</vt:lpstr>
      <vt:lpstr>„eTwinning škola“</vt:lpstr>
      <vt:lpstr>„eTwinning škola“</vt:lpstr>
      <vt:lpstr>„eTwinning škola“</vt:lpstr>
      <vt:lpstr>„eTwinning škola“</vt:lpstr>
      <vt:lpstr>„Teacher Trainning Institute“</vt:lpstr>
      <vt:lpstr>„Teacher Trainning Institute“</vt:lpstr>
      <vt:lpstr>„Teacher Trainning Institute“</vt:lpstr>
      <vt:lpstr>PowerPoint Presentation</vt:lpstr>
      <vt:lpstr>„Teacher Trainning Institute“</vt:lpstr>
      <vt:lpstr>„Teacher Trainning Institute“</vt:lpstr>
      <vt:lpstr>„Teacher Trainning Institute“</vt:lpstr>
      <vt:lpstr>„Teacher Trainning Institute“</vt:lpstr>
      <vt:lpstr>„Teacher Trainning Institute“</vt:lpstr>
      <vt:lpstr>„Teacher Trainning Institute“</vt:lpstr>
      <vt:lpstr>QL – Oznake kvalitete - update </vt:lpstr>
      <vt:lpstr>„QL - Oznake kvalitete“</vt:lpstr>
      <vt:lpstr>„QL - Oznake kvalitete“</vt:lpstr>
      <vt:lpstr>„QL - Oznake kvalitete“</vt:lpstr>
      <vt:lpstr>Godišnja tema eTwinning-a </vt:lpstr>
      <vt:lpstr>Hvala na pažnji!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Almina Satrovic</dc:creator>
  <cp:lastModifiedBy>gmo</cp:lastModifiedBy>
  <cp:revision>38</cp:revision>
  <cp:lastPrinted>2017-10-11T06:34:48Z</cp:lastPrinted>
  <dcterms:modified xsi:type="dcterms:W3CDTF">2018-10-09T09:49:44Z</dcterms:modified>
</cp:coreProperties>
</file>