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8"/>
  </p:notesMasterIdLst>
  <p:sldIdLst>
    <p:sldId id="256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3" r:id="rId20"/>
    <p:sldId id="294" r:id="rId21"/>
    <p:sldId id="295" r:id="rId22"/>
    <p:sldId id="296" r:id="rId23"/>
    <p:sldId id="297" r:id="rId24"/>
    <p:sldId id="299" r:id="rId25"/>
    <p:sldId id="298" r:id="rId26"/>
    <p:sldId id="30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56" autoAdjust="0"/>
  </p:normalViewPr>
  <p:slideViewPr>
    <p:cSldViewPr snapToGrid="0">
      <p:cViewPr varScale="1">
        <p:scale>
          <a:sx n="80" d="100"/>
          <a:sy n="80" d="100"/>
        </p:scale>
        <p:origin x="4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5D7-4909-996B-7135EDAC0DFE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5D7-4909-996B-7135EDAC0DF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723DCD6-CAF5-41FA-9180-AFF911B9416E}" type="VALUE">
                      <a:rPr lang="en-US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 </a:t>
                    </a:r>
                    <a:br>
                      <a:rPr lang="en-US" dirty="0"/>
                    </a:br>
                    <a:r>
                      <a:rPr lang="en-US" dirty="0"/>
                      <a:t>100%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111111111111117E-2"/>
                      <c:h val="0.166597404491105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5D7-4909-996B-7135EDAC0DF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5BCF99D-6F51-42AF-82CD-5886227790E9}" type="VALUE">
                      <a:rPr lang="en-US"/>
                      <a:pPr/>
                      <a:t>[VALUE]</a:t>
                    </a:fld>
                    <a:br>
                      <a:rPr lang="en-US"/>
                    </a:br>
                    <a:r>
                      <a:rPr lang="en-US"/>
                      <a:t>36%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5D7-4909-996B-7135EDAC0DF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40E92CE-AAA9-468D-AB04-0B282B012B32}" type="VALUE">
                      <a:rPr lang="en-US"/>
                      <a:pPr/>
                      <a:t>[VALUE]</a:t>
                    </a:fld>
                    <a:br>
                      <a:rPr lang="en-US"/>
                    </a:br>
                    <a:r>
                      <a:rPr lang="en-US"/>
                      <a:t>18%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5D7-4909-996B-7135EDAC0D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Sheet1!$F$5:$F$7</c:f>
              <c:strCache>
                <c:ptCount val="3"/>
                <c:pt idx="0">
                  <c:v>Poslato mail-ova</c:v>
                </c:pt>
                <c:pt idx="1">
                  <c:v>Klik na link</c:v>
                </c:pt>
                <c:pt idx="2">
                  <c:v>Unos podataka</c:v>
                </c:pt>
              </c:strCache>
            </c:strRef>
          </c:cat>
          <c:val>
            <c:numRef>
              <c:f>Sheet1!$G$5:$G$7</c:f>
              <c:numCache>
                <c:formatCode>General</c:formatCode>
                <c:ptCount val="3"/>
                <c:pt idx="0">
                  <c:v>50</c:v>
                </c:pt>
                <c:pt idx="1">
                  <c:v>18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D7-4909-996B-7135EDAC0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6042344"/>
        <c:axId val="646043424"/>
        <c:axId val="0"/>
      </c:bar3DChart>
      <c:catAx>
        <c:axId val="646042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043424"/>
        <c:crosses val="autoZero"/>
        <c:auto val="1"/>
        <c:lblAlgn val="ctr"/>
        <c:lblOffset val="100"/>
        <c:noMultiLvlLbl val="0"/>
      </c:catAx>
      <c:valAx>
        <c:axId val="64604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042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2ADB1-275D-430A-89EE-5C7E6CFF6FF2}" type="datetimeFigureOut">
              <a:rPr lang="en-US" smtClean="0"/>
              <a:t>08.12.2024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25628-3A68-42F4-BA86-981817953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450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C3514-7A93-2B89-93EC-5FB53B474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00BD7F-E7D8-7961-146F-4E381D3C96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CDCF53-548F-F431-4D70-39A6F49A1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A71D9-389C-4066-1FBA-EA986E7884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26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8034D-1082-1E94-4650-6E6927171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FCD6F2-5E7D-B07A-5392-89AED56601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E5CFA9-908C-D92A-84E9-4BD9901F1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37380-C788-078F-A52B-71C1ACD127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24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F7441-ACAD-C169-84B2-5A7419CA1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21E882-2B00-DE5D-C9F7-86A5B329A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DBEDAD-554C-2713-D4AA-0497467A3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F8754-BF20-4131-AECF-6D9A700A80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28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38E1E-084A-3213-B099-C217E6F51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87B77C-A365-8987-671C-C3DC835E9F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30BF74-4DDB-4EFB-69E6-0B16C7E87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449E8-B95B-889C-7E9C-A092CADB5B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63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47C85-B8E5-4763-3E96-DB51AF07D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B7BB2-C3B1-F6B9-ED11-18EF3E4187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787EB4-B311-EE89-36FC-98C3246645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9FE3E-EEFB-CA5D-1FCD-7939FD3D92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97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08E57-FDF1-E99B-42B4-39B9E5F16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85BF32-9DF4-3C55-CFB4-721A6537AE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EBE556-50FF-EDE7-0B98-47F9C1279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E47D9-CFF0-4A20-E0F2-ECC6C8ADCC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34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C0447-75FC-F767-0D5D-E6462C0D3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B88658-CAB9-0648-4571-4B9EBE4F47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8DD5D3-29B9-8376-7F61-7472348A04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B37BA-ABA3-7493-AFED-26C5A23D2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982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7CCB0-DCFE-13A6-1BE0-FBACADF3C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1649E9-92E6-D7DD-B880-9E073FFD31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5A83CA-64A3-CC63-C03C-2FD08C0276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D3000-8944-F26B-3835-B4EBDDC86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4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CA93B-8905-EB8B-FB37-CE0E4E9FA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4E1C54-E759-CDBA-54FB-3DA87070BC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052587-F9EB-AA64-8C84-55924F7A7F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DDABE-13E1-D8E4-F67D-B18CB553E6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72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53256-8EFE-E899-ACF7-787D49137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2F8516-7D36-07F3-87CD-189DBC8776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453642-39C4-B336-3B84-5EA77620D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2B370-9CAA-A7B8-8CAB-4570FE1FE1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29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B0E73-7797-3B02-C7C4-68D20B431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ACBF3F-C858-D11C-703B-DE65E61008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6A7ADB-11DC-FDDE-9C2B-2C23C6F854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4E3F4-99E0-8222-2646-0D742384D4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73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C2237-A8C6-88C0-1E2F-FB47DD177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673361-EFCA-6E04-1E03-D1F9D93549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3710A2-7AC0-CCAF-BEC5-DD77192BE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D1234-0134-922D-439F-0FFC6FC626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68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E366C-6111-A0CC-A6C5-8C56131CB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B9DEFE-236A-A832-9160-86EB790AB1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7B12E8-CD8F-AA3E-D31C-7DC2E02EC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C091B-7611-39A2-58C4-2AB9897B63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995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FFD61-D05C-9CE0-4CE4-CEB44C59C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25D4A4-AE46-E7B0-475C-C275719BC6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96210D-E5EB-A2AD-BA3F-91AA44A53D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36FC5-BD7F-E2F0-B757-BD7A217AC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06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86526-17C7-6A41-F59F-DA8429B76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ED7BD9-AF7E-0E98-FCE5-20CF6E8E15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2B1C04-CA97-2773-B673-CBE32AFD42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F1728-C6E9-D4AD-E6DC-E061332B92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997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02DFA-4F10-7823-7301-C6CA911E2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E28AF3-1563-F411-4880-EBB1B5E3D8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D999B7-3686-1C1F-1188-59F70B8B82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8560-8686-FB7C-1A4D-61F5397427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43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E3C57-E923-A5BB-9988-5E2829A6A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1889E2-262E-822B-0391-F877FA079F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78AB41-319C-4E54-EC7E-C8D8691488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973D5-E1DC-AACF-497A-66DBBC7E2B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979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B0ECC-0E6D-E710-49C4-FB7F90F3C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CA64AD-3789-BFA8-BF91-77AFF43E1E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DCC22A-6ACC-9171-0ED0-45E090F5F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B7C92-2185-7469-9CC6-60D77A5815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57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3714C-A4CE-E3C8-B326-C0A5DC1BE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77F6E0-F369-D4C8-E953-DB7451D7C2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E2EE81-1259-DBD0-15A1-D65E12B644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312B4-4D1C-A4B7-6D10-D6E4A0124B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22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C7164-9983-3810-8017-6A6205C4E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6D9BCE-DD03-80DE-5D96-49C8B19463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BE86AD-3A75-AB1A-D96A-AA5D695AA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E0CD2-A797-9F3F-7377-3AC2FD0BFE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68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005E26E-BCB2-4FD5-8FD5-81A5EAE94C21}" type="datetime1">
              <a:rPr lang="en-US" smtClean="0"/>
              <a:t>08.12.2024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E9B8-0487-42E4-B571-744A3D775783}" type="datetime1">
              <a:rPr lang="en-US" smtClean="0"/>
              <a:t>08.12.2024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E32D-1E84-43FD-8158-FFFE757EB0E8}" type="datetime1">
              <a:rPr lang="en-US" smtClean="0"/>
              <a:t>08.12.2024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C470-CD19-455C-B830-6D252EAD7FE5}" type="datetime1">
              <a:rPr lang="en-US" smtClean="0"/>
              <a:t>08.12.2024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C43C-50D9-4F49-A136-0EFF292F93ED}" type="datetime1">
              <a:rPr lang="en-US" smtClean="0"/>
              <a:t>08.12.2024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B1A3-0AEF-4064-A724-D27D660C8653}" type="datetime1">
              <a:rPr lang="en-US" smtClean="0"/>
              <a:t>08.12.2024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D0F2-BF66-4A24-9384-A0129B196518}" type="datetime1">
              <a:rPr lang="en-US" smtClean="0"/>
              <a:t>08.12.2024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8A6C-4F6B-48D2-BDB0-D7413B3FDB0A}" type="datetime1">
              <a:rPr lang="en-US" smtClean="0"/>
              <a:t>08.12.2024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ECED-6ECE-4989-B917-9D4D7E6D3C76}" type="datetime1">
              <a:rPr lang="en-US" smtClean="0"/>
              <a:t>08.12.2024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70E1-CB40-488E-8C6F-EF4211DFFCB0}" type="datetime1">
              <a:rPr lang="en-US" smtClean="0"/>
              <a:t>08.12.2024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B6AF-9F5C-43BE-879E-CB9514111250}" type="datetime1">
              <a:rPr lang="en-US" smtClean="0"/>
              <a:t>08.12.2024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7EE424C-FCA3-4EDD-B274-8E055D649B7D}" type="datetime1">
              <a:rPr lang="en-US" smtClean="0"/>
              <a:t>08.12.2024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444"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</p:spPr>
        <p:txBody>
          <a:bodyPr anchor="b">
            <a:normAutofit/>
          </a:bodyPr>
          <a:lstStyle/>
          <a:p>
            <a:pPr algn="l"/>
            <a:r>
              <a:rPr lang="sr-Latn-RS" sz="4300" dirty="0">
                <a:solidFill>
                  <a:srgbClr val="FFFFFF"/>
                </a:solidFill>
              </a:rPr>
              <a:t>Sigurnost i privatnost NA INTERNETU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3"/>
            <a:ext cx="7501650" cy="514816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prof. </a:t>
            </a:r>
            <a:r>
              <a:rPr lang="sr-Latn-RS" dirty="0">
                <a:solidFill>
                  <a:srgbClr val="FFFFFF"/>
                </a:solidFill>
              </a:rPr>
              <a:t>dr</a:t>
            </a:r>
            <a:r>
              <a:rPr lang="en-US" dirty="0">
                <a:solidFill>
                  <a:srgbClr val="FFFFFF"/>
                </a:solidFill>
              </a:rPr>
              <a:t> Zoran </a:t>
            </a:r>
            <a:r>
              <a:rPr lang="sr-Latn-RS" dirty="0">
                <a:solidFill>
                  <a:srgbClr val="FFFFFF"/>
                </a:solidFill>
              </a:rPr>
              <a:t>Đurić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25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21FFC-DF82-EA7E-3CD7-5B9D7503D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0977D-B7B1-BCC2-48E6-25E0B71A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Primjeri phishing napada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076CB-6BF5-D4F7-8909-1EFCA942E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E0D894-5AD8-5062-6B42-1457C7E7C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1473143"/>
            <a:ext cx="10614594" cy="538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35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D9CC4-D68F-F607-DADC-8771DDA90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5B8B-8024-5A36-A0FC-5E5365FA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Primjeri phishing napada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81FCA-D6A2-52A0-C142-55E494C78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647E13-BDB4-EB81-3BC1-FA4F75945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1473143"/>
            <a:ext cx="10614594" cy="538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54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CAFE6-D3BF-D83D-AEDA-0B38FE59A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E81A8-067A-7CBC-444F-8821EB451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Primjeri phishing napada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37619-DF1E-8FCB-50AA-FAA50D317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CA40EC-A4E0-9730-7FA3-DF44C3325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1493758"/>
            <a:ext cx="10611145" cy="535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81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D6C7A-E96F-C84D-C664-905A7B59B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2F05-AFF3-9C75-6B04-F04BAB7C9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Primjeri phishing napada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4BC46-8D9F-76DA-9626-8C4CBB997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C449A8-1E9E-79D8-D982-17CDB456F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1502919"/>
            <a:ext cx="9993060" cy="536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30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51550-A25B-5914-1B05-C937806A9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10EC6-DA50-CB93-6C2D-8D6E95F2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Primjeri phishing napada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6D097-A10E-2FE3-AE1E-8BEEE0330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sr-Latn-R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3AEEC4-71CF-1782-1C00-3DDA369DC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1504950"/>
            <a:ext cx="11130470" cy="488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28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613DE-CD17-A8CC-2924-040D77A1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BCA1F-3617-D17F-989A-BF276E6AE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Primjeri phishing napada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FF835-6325-BE4D-A141-633BA56C0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sr-Latn-R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5572BD-B30A-F6E2-18B6-0E013C09D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1514012"/>
            <a:ext cx="11172527" cy="495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95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914E5-C99E-0663-B1E5-E26114FAE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95DA8-77ED-CFE6-1142-77EDCD5B6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Primjeri phishing napada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57C25-6E4C-E5D9-B05E-DBA796A9C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FDD290-CA3E-6B58-34EE-B107D6242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1510314"/>
            <a:ext cx="11167872" cy="481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80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2F133-4752-A597-4657-D1C10816B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DF4F7-6AF3-5A39-941E-F17A340B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Primjeri phishing napada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697B4-F8DA-389D-686F-0B441E5EB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sr-Latn-R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ABACF08-48EF-D270-2701-F08F4DEB82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384447"/>
              </p:ext>
            </p:extLst>
          </p:nvPr>
        </p:nvGraphicFramePr>
        <p:xfrm>
          <a:off x="1024128" y="1853214"/>
          <a:ext cx="7312004" cy="4456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010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3C1D2-91AE-59BC-B9FE-EE943DC97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312FE-29B9-346D-F982-221BDA74C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KAKO SE ZAŠTITITI?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3316F-E2DD-8202-6B0C-C56D60DF5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Latn-RS" b="1" dirty="0"/>
              <a:t> Sigurnost lozinki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dužina lozike - 16+ karaktera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složenost lozinke - kombinaciju slova (velika i mala), brojeva i specijalnih znakova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jedinstvenost lozinke - za svaki korisnički nalog istog korisnika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izbjegavati poznate i očite fraze ili uzorke kao lozinke – npr. imena i prezimena osoba, nazive gradova, datume rođenja i sl.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upravljanje lozinkama – ne zapisivati ih i sl.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ne dijeliti lozinke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redovna promjena lozinki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r-Latn-R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pogađanje lozinke – </a:t>
            </a:r>
            <a:r>
              <a:rPr lang="sr-Latn-RS" i="1" dirty="0"/>
              <a:t>brute force </a:t>
            </a:r>
            <a:r>
              <a:rPr lang="sr-Latn-RS" dirty="0"/>
              <a:t>napad, </a:t>
            </a:r>
            <a:r>
              <a:rPr lang="sr-Latn-RS" i="1" dirty="0"/>
              <a:t>dictionary</a:t>
            </a:r>
            <a:r>
              <a:rPr lang="sr-Latn-RS" dirty="0"/>
              <a:t> napad...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primjer: lozinka od 6 karaktera, gdje su karakteri mala slova engleskog alfabeta - </a:t>
            </a:r>
            <a:r>
              <a:rPr lang="pl-PL" dirty="0"/>
              <a:t>broj mogućih lozinki je jednak broju permutacija sa ponavljanjem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l-PL" dirty="0"/>
              <a:t>26</a:t>
            </a:r>
            <a:r>
              <a:rPr lang="pl-PL" baseline="30000" dirty="0"/>
              <a:t>5</a:t>
            </a:r>
            <a:r>
              <a:rPr lang="pl-PL" dirty="0"/>
              <a:t> – 11 881 376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l-PL" dirty="0"/>
              <a:t>26</a:t>
            </a:r>
            <a:r>
              <a:rPr lang="pl-PL" baseline="30000" dirty="0"/>
              <a:t>6</a:t>
            </a:r>
            <a:r>
              <a:rPr lang="pl-PL" dirty="0"/>
              <a:t> – 308 915 776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l-PL" dirty="0"/>
              <a:t>26</a:t>
            </a:r>
            <a:r>
              <a:rPr lang="pl-PL" baseline="30000" dirty="0"/>
              <a:t>7</a:t>
            </a:r>
            <a:r>
              <a:rPr lang="pl-PL" dirty="0"/>
              <a:t> – 8 031 810 176</a:t>
            </a:r>
          </a:p>
          <a:p>
            <a:pPr lvl="2">
              <a:buFont typeface="Arial" panose="020B0604020202020204" pitchFamily="34" charset="0"/>
              <a:buChar char="•"/>
            </a:pPr>
            <a:endParaRPr lang="pl-PL" dirty="0"/>
          </a:p>
          <a:p>
            <a:pPr lvl="2">
              <a:buFont typeface="Arial" panose="020B0604020202020204" pitchFamily="34" charset="0"/>
              <a:buChar char="•"/>
            </a:pPr>
            <a:endParaRPr lang="sr-Latn-RS" dirty="0"/>
          </a:p>
          <a:p>
            <a:pPr lvl="1">
              <a:buFont typeface="Arial" panose="020B0604020202020204" pitchFamily="34" charset="0"/>
              <a:buChar char="•"/>
            </a:pPr>
            <a:endParaRPr lang="sr-Latn-RS" dirty="0"/>
          </a:p>
          <a:p>
            <a:pPr lvl="1">
              <a:buFont typeface="Arial" panose="020B0604020202020204" pitchFamily="34" charset="0"/>
              <a:buChar char="•"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99411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BF05C-5791-5BE1-6AF7-43E224E5D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B15A-F374-7B7A-0387-240A9B6A8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KAKO SE ZAŠTITITI?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78C81-6287-663F-6973-BD4FE582D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Latn-RS" b="1" dirty="0"/>
              <a:t> Sigurnost uređaja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redovno ažuriranje operativnih sistema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redovno ažuriranje aplikacija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korištenje antivirusnih alata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vršiti sigurnosne kopije (</a:t>
            </a:r>
            <a:r>
              <a:rPr lang="sr-Latn-RS" i="1" dirty="0"/>
              <a:t>backup</a:t>
            </a:r>
            <a:r>
              <a:rPr lang="sr-Latn-RS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koristiti snažne mehanizme autentikacije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omogućiri šifrovanje podataka na uređaju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kontrola dozvola na aplikacijama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korištenje pouzdanih wi-fi mreža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fizička sigurnost uređaja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sigurno rukovanje eksternim uređajima, poput USB uređaja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...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pl-PL" dirty="0"/>
          </a:p>
          <a:p>
            <a:pPr lvl="2">
              <a:buFont typeface="Arial" panose="020B0604020202020204" pitchFamily="34" charset="0"/>
              <a:buChar char="•"/>
            </a:pPr>
            <a:endParaRPr lang="sr-Latn-RS" dirty="0"/>
          </a:p>
          <a:p>
            <a:pPr lvl="1">
              <a:buFont typeface="Arial" panose="020B0604020202020204" pitchFamily="34" charset="0"/>
              <a:buChar char="•"/>
            </a:pPr>
            <a:endParaRPr lang="sr-Latn-RS" dirty="0"/>
          </a:p>
          <a:p>
            <a:pPr lvl="1">
              <a:buFont typeface="Arial" panose="020B0604020202020204" pitchFamily="34" charset="0"/>
              <a:buChar char="•"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41332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970D6-B55C-ABD7-3917-D6E0334EA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UVOD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BA3D2-83C2-D7F0-73FE-C91DAE898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Latn-RS" dirty="0"/>
              <a:t> Cyber kriminalci svakodnevno izvode na hiljade napada različitih tipova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dirty="0"/>
              <a:t> Ciljevi tih napada su državni i kompanijski informacioni sistemi, ali i pojedinci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dirty="0"/>
              <a:t> Značajniji napadi u BiH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Napadi na bankarske informacione sisteme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-Latn-RS" dirty="0"/>
              <a:t>SBER banka Sarajevo – 2020. godine – 2 600 000 KM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Napadi na energetske kompanije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-Latn-RS" dirty="0"/>
              <a:t>Sarajevogas – 2022. godine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Napadi na državne informacione sisteme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-Latn-RS" dirty="0"/>
              <a:t>Parlamentarna skupština </a:t>
            </a:r>
            <a:r>
              <a:rPr lang="en-US" dirty="0"/>
              <a:t>BiH</a:t>
            </a:r>
            <a:r>
              <a:rPr lang="sr-Latn-RS" dirty="0"/>
              <a:t>  – 2022. godine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-Latn-RS" dirty="0"/>
              <a:t>Vijece ministara BiH – 2022. godine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Napadi na zdravstvene infromacione sisteme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-Latn-RS" dirty="0"/>
              <a:t>IZIS – 2024. godina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Napadi na obrazovne institucije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-Latn-RS" dirty="0"/>
              <a:t>International University of Sarajevo – 2024. godina</a:t>
            </a:r>
          </a:p>
        </p:txBody>
      </p:sp>
    </p:spTree>
    <p:extLst>
      <p:ext uri="{BB962C8B-B14F-4D97-AF65-F5344CB8AC3E}">
        <p14:creationId xmlns:p14="http://schemas.microsoft.com/office/powerpoint/2010/main" val="1065213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7BCE8-5287-7517-A3E1-634EC5C40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A7034-FF34-516D-A7BF-C1DD29D74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KAKO SE ZAŠTITITI?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70B8D-41BA-B81C-8B78-BD74E7FD9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Latn-RS" b="1" dirty="0"/>
              <a:t> Sigurnost na društvenim mrežama i IM aplikacijama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podešavanje sigurnosnih postavki naloga i postavnki vezanih za privatnost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prepoznavanje lažnih profila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preporznavanje </a:t>
            </a:r>
            <a:r>
              <a:rPr lang="sr-Latn-RS" i="1" dirty="0"/>
              <a:t>phishing</a:t>
            </a:r>
            <a:r>
              <a:rPr lang="sr-Latn-RS" dirty="0"/>
              <a:t> linkova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razumijevanje rizika povezanih s dijeljenjem ličnih podataka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korištenje snažnih lozinki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aktivacija MFA, ako je podržana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aktiviranje obaviještenja o prijavama na nalog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izbjegavanje neprovjerenih aplikacija za društvene mreže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...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pl-PL" dirty="0"/>
          </a:p>
          <a:p>
            <a:pPr lvl="2">
              <a:buFont typeface="Arial" panose="020B0604020202020204" pitchFamily="34" charset="0"/>
              <a:buChar char="•"/>
            </a:pPr>
            <a:endParaRPr lang="sr-Latn-RS" dirty="0"/>
          </a:p>
          <a:p>
            <a:pPr lvl="1">
              <a:buFont typeface="Arial" panose="020B0604020202020204" pitchFamily="34" charset="0"/>
              <a:buChar char="•"/>
            </a:pPr>
            <a:endParaRPr lang="sr-Latn-RS" dirty="0"/>
          </a:p>
          <a:p>
            <a:pPr lvl="1">
              <a:buFont typeface="Arial" panose="020B0604020202020204" pitchFamily="34" charset="0"/>
              <a:buChar char="•"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927846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D12D3-78F2-9E25-953B-9EEBEC0BB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B6971-986B-79FE-0979-353CCADED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KAKO SE ZAŠTITITI?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2AB09-2020-6D81-EFCA-D99DB0AC3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Latn-RS" b="1" dirty="0"/>
              <a:t> Sigurnost na javnim mrežama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upoznati se sa rizicima korišćenja javnih Wi-Fi mreža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i</a:t>
            </a:r>
            <a:r>
              <a:rPr lang="pl-PL" dirty="0"/>
              <a:t>zbjegavanje osjetljivih aktivnosti dok ste povezani na nepoznatu mrežu (poput unosa podataka o bankovnoj kartici)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onemogućavanje automatskog povezivanja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korištenje HTTPS protokola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onemogućavanje dijeljenja datoteka dok ste povezani na nepoznatu mrežu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korištenje </a:t>
            </a:r>
            <a:r>
              <a:rPr lang="pl-PL" i="1" dirty="0"/>
              <a:t>firewall</a:t>
            </a:r>
            <a:r>
              <a:rPr lang="pl-PL" dirty="0"/>
              <a:t>-a na uređaju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provjera autentičnosti mreže radi izbjegavanja povezivanja na lažnu mrežu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voditi računa o korisničkoj autentifikaciji - ako mreža zahtijeva korisničko ime i lozinku, izbjegavajte korištenje istih lozinki kao za osjetljive naloge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...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l-PL" dirty="0"/>
          </a:p>
          <a:p>
            <a:pPr lvl="2">
              <a:buFont typeface="Arial" panose="020B0604020202020204" pitchFamily="34" charset="0"/>
              <a:buChar char="•"/>
            </a:pPr>
            <a:endParaRPr lang="sr-Latn-RS" dirty="0"/>
          </a:p>
          <a:p>
            <a:pPr lvl="1">
              <a:buFont typeface="Arial" panose="020B0604020202020204" pitchFamily="34" charset="0"/>
              <a:buChar char="•"/>
            </a:pPr>
            <a:endParaRPr lang="sr-Latn-RS" dirty="0"/>
          </a:p>
          <a:p>
            <a:pPr lvl="1">
              <a:buFont typeface="Arial" panose="020B0604020202020204" pitchFamily="34" charset="0"/>
              <a:buChar char="•"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51104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AF18A-E473-85DA-5B5C-5D05D5E0C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D1A68-001C-20FB-0576-3C595C778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KAKO SE ZAŠTITITI?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AA9A6-5573-09BD-E1F6-3610F3B20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Latn-RS" b="1" dirty="0"/>
              <a:t> Sigurnost elektronske pošte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prepoznati phishing email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prepoznati sumnjive linkove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izbegavanje preuzimanja sumnjivih priloga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provjera adrese pošiljaoca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šifriranje osjetljive komunikacije (PGP/GPG)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provjera legitimnosti zahtjeva drugim kanalom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korištenje poslovnih email adresa za poslovnu komunikaciju, a privatne zadržati za ličnu upotrebu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koristiti anti-virus i anti-spam rješenja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uklanjati stare i nepotrebne email poruke koje mogu sadržavati osjetljive informacije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...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l-PL" dirty="0"/>
          </a:p>
          <a:p>
            <a:pPr lvl="1">
              <a:buFont typeface="Arial" panose="020B0604020202020204" pitchFamily="34" charset="0"/>
              <a:buChar char="•"/>
            </a:pPr>
            <a:endParaRPr lang="pl-PL" dirty="0"/>
          </a:p>
          <a:p>
            <a:pPr lvl="2">
              <a:buFont typeface="Arial" panose="020B0604020202020204" pitchFamily="34" charset="0"/>
              <a:buChar char="•"/>
            </a:pPr>
            <a:endParaRPr lang="sr-Latn-RS" dirty="0"/>
          </a:p>
          <a:p>
            <a:pPr lvl="1">
              <a:buFont typeface="Arial" panose="020B0604020202020204" pitchFamily="34" charset="0"/>
              <a:buChar char="•"/>
            </a:pPr>
            <a:endParaRPr lang="sr-Latn-RS" dirty="0"/>
          </a:p>
          <a:p>
            <a:pPr lvl="1">
              <a:buFont typeface="Arial" panose="020B0604020202020204" pitchFamily="34" charset="0"/>
              <a:buChar char="•"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99413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CA3841-576D-A994-D4D4-AD2401BA5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67711EB-CADB-05CD-BA59-E59530ED8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EC0CAE-72CD-5774-6756-9DD36C3C3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444"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9117F61-214F-55B9-5CD0-C926F0451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AEE70-4918-113D-EDCE-D7F5F3F08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</p:spPr>
        <p:txBody>
          <a:bodyPr anchor="b">
            <a:normAutofit/>
          </a:bodyPr>
          <a:lstStyle/>
          <a:p>
            <a:pPr algn="l"/>
            <a:r>
              <a:rPr lang="sr-Latn-RS" sz="4300" dirty="0">
                <a:solidFill>
                  <a:srgbClr val="FFFFFF"/>
                </a:solidFill>
              </a:rPr>
              <a:t>PITANJA</a:t>
            </a:r>
            <a:r>
              <a:rPr lang="en-US" sz="4300" dirty="0">
                <a:solidFill>
                  <a:srgbClr val="FFFFFF"/>
                </a:solidFill>
              </a:rPr>
              <a:t>?</a:t>
            </a:r>
            <a:endParaRPr lang="sr-Latn-RS" sz="43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2C155D-1E45-4570-5540-D38373E47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3"/>
            <a:ext cx="7501650" cy="514816"/>
          </a:xfrm>
        </p:spPr>
        <p:txBody>
          <a:bodyPr anchor="t"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1E57510-2105-733A-303A-6516AC14A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57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0AB4D-B58E-30B5-D460-AC8F2AEB6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CDB96-FC39-524C-A066-03D32F816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Fundamentalni sigurnosni zahtjevi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72C33-7BBB-49F8-3F81-F8478D7AC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r-Latn-RS" dirty="0"/>
              <a:t> Tajnost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dirty="0"/>
              <a:t> Integritet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dirty="0"/>
              <a:t> Autentičnost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dirty="0"/>
              <a:t> Neporecivost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dirty="0"/>
              <a:t> Dostupnost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dirty="0"/>
              <a:t> Kontrola pristupa</a:t>
            </a:r>
          </a:p>
        </p:txBody>
      </p:sp>
    </p:spTree>
    <p:extLst>
      <p:ext uri="{BB962C8B-B14F-4D97-AF65-F5344CB8AC3E}">
        <p14:creationId xmlns:p14="http://schemas.microsoft.com/office/powerpoint/2010/main" val="124671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A8F97-83DF-498D-685E-B32F379A2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A89D6-4912-D359-B090-826CC643B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privatnost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A7019-357E-0F30-A9AC-1CD5C07F7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r-Latn-RS" dirty="0"/>
              <a:t> Pravo pojedinca da kontroliše kako se njegovi lični podaci prikupljaju, koriste, čuvaju i dijele u digitalnom okruženju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dirty="0"/>
              <a:t> Ključni aspekti: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Kontrola nad ličnim podacima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Zaštita od praćenja i profilisanja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Anonimnost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Sigurnost komunikacije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Pravo na zaborav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dirty="0"/>
              <a:t> GDPR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dirty="0"/>
              <a:t> Nekad je potrebno žrtvovati dio privatnosti radi postizanja sigurnosti</a:t>
            </a:r>
          </a:p>
        </p:txBody>
      </p:sp>
    </p:spTree>
    <p:extLst>
      <p:ext uri="{BB962C8B-B14F-4D97-AF65-F5344CB8AC3E}">
        <p14:creationId xmlns:p14="http://schemas.microsoft.com/office/powerpoint/2010/main" val="387623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77898-8BEB-7EB4-BF5F-149414149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EAB1E-5C64-6BFA-434C-469E95D4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Neke od poznatijih prijetnji sigurnosti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0CC75-4FE5-3CD5-5FD8-67F77ECD9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Latn-RS" dirty="0"/>
              <a:t> Malware - virusi, trojanski konji, crvi, adware i ransomware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Ransomware - maliciozni softver koji šifruje podatke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dirty="0"/>
              <a:t> DoS i DDoS napadi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dirty="0"/>
              <a:t> Zero-day napadi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dirty="0"/>
              <a:t> Man-in-the-middle napadi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dirty="0"/>
              <a:t> Socijalni inžinjering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Phishing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Vishing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Smishing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Tailgating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Scareware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0144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5F137-29CF-1DA6-5585-ACF6A1421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3C927-96E5-26DB-10EF-FC9BD573C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Rizici po privatnost korisnika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C190A-BCAD-C033-71E0-C45B18525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Latn-RS" dirty="0"/>
              <a:t> Krađa identiteta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dirty="0"/>
              <a:t> Neovlašten pristup</a:t>
            </a:r>
            <a:r>
              <a:rPr lang="en-US" dirty="0"/>
              <a:t> </a:t>
            </a:r>
            <a:r>
              <a:rPr lang="sr-Latn-RS" dirty="0"/>
              <a:t>sistemima koje koristimo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dirty="0"/>
              <a:t> Nadzor i praćenje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dirty="0"/>
              <a:t> Zlonamjerni softver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dirty="0"/>
              <a:t> Socijalni inžinjering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dirty="0"/>
              <a:t> Nejasno postavljeni uslovi korištenja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dirty="0"/>
              <a:t> Neovlašteno prikupljanje, korištenje i dijeljenje podataka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dirty="0"/>
              <a:t> Kompromitacija uređaja</a:t>
            </a:r>
          </a:p>
        </p:txBody>
      </p:sp>
    </p:spTree>
    <p:extLst>
      <p:ext uri="{BB962C8B-B14F-4D97-AF65-F5344CB8AC3E}">
        <p14:creationId xmlns:p14="http://schemas.microsoft.com/office/powerpoint/2010/main" val="1377719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18561-29C4-5410-C811-5B32EA6AB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F4ACE-033A-EB92-D75A-571988AA2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Najslabija karika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BB9B5-12B7-5DA6-75FC-203981A5B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Latn-RS" dirty="0"/>
              <a:t> Najslabija karika, po pitanju sigurnosti i privatnosti, su često sami korisnici, zbog: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Nedostatka svijesti o sigurnosnim prijetnjama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-Latn-RS" i="1" dirty="0"/>
              <a:t>Security awarness</a:t>
            </a:r>
            <a:r>
              <a:rPr lang="sr-Latn-RS" dirty="0"/>
              <a:t> obuke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Neopreznosti/nepažnje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-Latn-RS" dirty="0"/>
              <a:t>Npr. korištenje neažuriranog softvera, pristup malicioznim izvorima,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Korištenje slabih sigurnosnih praksi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-Latn-RS" dirty="0"/>
              <a:t>Loše sigurnosne postavke, slabe lozinke, ne korištenje višefaktorske autentifikacije,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Povjerljivost i nepažnja kod dijeljenja informacija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-Latn-RS" dirty="0"/>
              <a:t>Npr. dijeljenje informacija na socijalnim mrežama i drugim platformama,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Loša sigurnosna praksa kod korištenja uređaja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-Latn-RS" dirty="0"/>
              <a:t>Npr. korištenje uređaja bez zaštite lozinkom, korištenje slabe lozinke, nedostatak ažuriranja operativnog sistema i aplikacija, instalacija malicioznih aplikacija,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Psihološke</a:t>
            </a:r>
            <a:r>
              <a:rPr lang="en-US" dirty="0"/>
              <a:t> </a:t>
            </a:r>
            <a:r>
              <a:rPr lang="sr-Latn-RS" dirty="0"/>
              <a:t>tehnike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-Latn-RS" dirty="0"/>
              <a:t>Napadači često koriste psihološke tehnike kako bi iskoristili emocionalne reakcije korisnika, kao što su strah, znatiželja ili pohlepa</a:t>
            </a:r>
          </a:p>
        </p:txBody>
      </p:sp>
    </p:spTree>
    <p:extLst>
      <p:ext uri="{BB962C8B-B14F-4D97-AF65-F5344CB8AC3E}">
        <p14:creationId xmlns:p14="http://schemas.microsoft.com/office/powerpoint/2010/main" val="16382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46CC8-81C5-866F-70A3-8C8A7ED5E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74D35-92E0-1080-B09B-2055A61BF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Izazovi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1BFC4-619F-F250-17AA-D6357912D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Latn-RS" dirty="0"/>
              <a:t> Nedostatak IT inžinjera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Nedostatak stručnjaka za </a:t>
            </a:r>
            <a:r>
              <a:rPr lang="sr-Latn-RS" i="1" dirty="0"/>
              <a:t>cyber</a:t>
            </a:r>
            <a:r>
              <a:rPr lang="sr-Latn-RS" dirty="0"/>
              <a:t> sigurnost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Neadekvatna implementacija sigurnosnih mjera / neadekvatna konfiguracija uređaja i softvera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Neadekvatna svijest o sigurnosnim prijetnjama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dirty="0"/>
              <a:t> Nedostatak formalnih procedura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Nedostatak sigurnosnih politika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Nedostatak protokola za sigurnosne incidente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Spor odgovor na prijetnje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dirty="0"/>
              <a:t> Nedostatak CERT timova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Nedostatak koordinacije i razmjene informacija o prijetnjama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Problemi u pružanju pomoći u rješavanju sigurnosnih incidenata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/>
              <a:t>Manjak koordinacije između različitih organizacija i resursa</a:t>
            </a:r>
          </a:p>
        </p:txBody>
      </p:sp>
    </p:spTree>
    <p:extLst>
      <p:ext uri="{BB962C8B-B14F-4D97-AF65-F5344CB8AC3E}">
        <p14:creationId xmlns:p14="http://schemas.microsoft.com/office/powerpoint/2010/main" val="3404814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4C4F6-17CE-92D2-3DD5-921E89EC0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A7C5-44B9-2B7F-9652-257800543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Primjeri phishing napada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BDF58-3F2D-C825-28EE-FC193A0BD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A2C8F-27FB-F1CD-5DC3-D3B02D219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1511127"/>
            <a:ext cx="11314365" cy="534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71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8A2F88-55C5-4ED1-9541-807C6542476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 design</Template>
  <TotalTime>342</TotalTime>
  <Words>900</Words>
  <Application>Microsoft Office PowerPoint</Application>
  <PresentationFormat>Widescreen</PresentationFormat>
  <Paragraphs>189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Tw Cen MT</vt:lpstr>
      <vt:lpstr>Tw Cen MT Condensed</vt:lpstr>
      <vt:lpstr>Wingdings 3</vt:lpstr>
      <vt:lpstr>Integral</vt:lpstr>
      <vt:lpstr>Sigurnost i privatnost NA INTERNETU</vt:lpstr>
      <vt:lpstr>UVOD</vt:lpstr>
      <vt:lpstr>Fundamentalni sigurnosni zahtjevi</vt:lpstr>
      <vt:lpstr>privatnost</vt:lpstr>
      <vt:lpstr>Neke od poznatijih prijetnji sigurnosti</vt:lpstr>
      <vt:lpstr>Rizici po privatnost korisnika</vt:lpstr>
      <vt:lpstr>Najslabija karika</vt:lpstr>
      <vt:lpstr>Izazovi</vt:lpstr>
      <vt:lpstr>Primjeri phishing napada</vt:lpstr>
      <vt:lpstr>Primjeri phishing napada</vt:lpstr>
      <vt:lpstr>Primjeri phishing napada</vt:lpstr>
      <vt:lpstr>Primjeri phishing napada</vt:lpstr>
      <vt:lpstr>Primjeri phishing napada</vt:lpstr>
      <vt:lpstr>Primjeri phishing napada</vt:lpstr>
      <vt:lpstr>Primjeri phishing napada</vt:lpstr>
      <vt:lpstr>Primjeri phishing napada</vt:lpstr>
      <vt:lpstr>Primjeri phishing napada</vt:lpstr>
      <vt:lpstr>KAKO SE ZAŠTITITI?</vt:lpstr>
      <vt:lpstr>KAKO SE ZAŠTITITI?</vt:lpstr>
      <vt:lpstr>KAKO SE ZAŠTITITI?</vt:lpstr>
      <vt:lpstr>KAKO SE ZAŠTITITI?</vt:lpstr>
      <vt:lpstr>KAKO SE ZAŠTITITI?</vt:lpstr>
      <vt:lpstr>PITANJA?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Zoran Djuric</dc:creator>
  <cp:lastModifiedBy>Zoran Djuric</cp:lastModifiedBy>
  <cp:revision>20</cp:revision>
  <dcterms:created xsi:type="dcterms:W3CDTF">2024-12-08T09:54:57Z</dcterms:created>
  <dcterms:modified xsi:type="dcterms:W3CDTF">2024-12-08T15:37:30Z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