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7" r:id="rId2"/>
  </p:sldMasterIdLst>
  <p:notesMasterIdLst>
    <p:notesMasterId r:id="rId20"/>
  </p:notesMasterIdLst>
  <p:sldIdLst>
    <p:sldId id="256" r:id="rId3"/>
    <p:sldId id="260" r:id="rId4"/>
    <p:sldId id="265" r:id="rId5"/>
    <p:sldId id="266" r:id="rId6"/>
    <p:sldId id="280" r:id="rId7"/>
    <p:sldId id="267" r:id="rId8"/>
    <p:sldId id="272" r:id="rId9"/>
    <p:sldId id="275" r:id="rId10"/>
    <p:sldId id="269" r:id="rId11"/>
    <p:sldId id="271" r:id="rId12"/>
    <p:sldId id="274" r:id="rId13"/>
    <p:sldId id="273" r:id="rId14"/>
    <p:sldId id="277" r:id="rId15"/>
    <p:sldId id="278" r:id="rId16"/>
    <p:sldId id="279" r:id="rId17"/>
    <p:sldId id="281" r:id="rId18"/>
    <p:sldId id="270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2" y="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6281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437327" y="1110863"/>
            <a:ext cx="3390393" cy="218785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3600" b="1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437327" y="3305007"/>
            <a:ext cx="3390393" cy="82267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5B91C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437327" y="837310"/>
            <a:ext cx="3390393" cy="87722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rgbClr val="F3CD4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6" name="Shape 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17293" y="837310"/>
            <a:ext cx="3949992" cy="270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327" y="4657372"/>
            <a:ext cx="930116" cy="18826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/>
          <p:nvPr/>
        </p:nvSpPr>
        <p:spPr>
          <a:xfrm>
            <a:off x="-140407" y="4968932"/>
            <a:ext cx="9448584" cy="249381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rgbClr val="F3CD4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4751003" y="4653311"/>
            <a:ext cx="3572394" cy="24391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2B296B"/>
              </a:buClr>
              <a:buSzPct val="25000"/>
              <a:buFont typeface="Arial"/>
              <a:buNone/>
            </a:pPr>
            <a:r>
              <a:rPr lang="en-GB" sz="1100" b="0" i="0" u="none" strike="noStrike" cap="none">
                <a:solidFill>
                  <a:srgbClr val="2B296B"/>
                </a:solidFill>
                <a:latin typeface="Questrial"/>
                <a:ea typeface="Questrial"/>
                <a:cs typeface="Questrial"/>
                <a:sym typeface="Questrial"/>
              </a:rPr>
              <a:t>www.etwinning.net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7372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1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507999" y="1315779"/>
            <a:ext cx="8327901" cy="311663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0" y="1108592"/>
            <a:ext cx="2175856" cy="66558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7372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1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507999" y="1315779"/>
            <a:ext cx="8327901" cy="311663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0" y="467255"/>
            <a:ext cx="418149" cy="656207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508001" y="1443516"/>
            <a:ext cx="3678568" cy="1369935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3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508001" y="2813451"/>
            <a:ext cx="3678568" cy="78917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500" b="0" i="0" u="none" strike="noStrike" cap="none">
                <a:solidFill>
                  <a:srgbClr val="5B91C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17293" y="1086690"/>
            <a:ext cx="3949992" cy="2708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0" y="1086690"/>
            <a:ext cx="418148" cy="2515931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8105172" y="87718"/>
            <a:ext cx="948955" cy="669851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508000" y="1249832"/>
            <a:ext cx="407729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4728830" y="1249832"/>
            <a:ext cx="410707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0" y="1108592"/>
            <a:ext cx="2175856" cy="66558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08000" y="1249832"/>
            <a:ext cx="407729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728830" y="1249832"/>
            <a:ext cx="410707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0" y="467255"/>
            <a:ext cx="418149" cy="656207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0" y="1108592"/>
            <a:ext cx="2175856" cy="66558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0" y="467255"/>
            <a:ext cx="418149" cy="656207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1010757" y="3353243"/>
            <a:ext cx="7122484" cy="42505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pic" idx="2"/>
          </p:nvPr>
        </p:nvSpPr>
        <p:spPr>
          <a:xfrm>
            <a:off x="1010757" y="526745"/>
            <a:ext cx="7122484" cy="281474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1010757" y="3852979"/>
            <a:ext cx="7122484" cy="57943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1002783" y="3755761"/>
            <a:ext cx="1981896" cy="68579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601428"/>
            <a:ext cx="9144000" cy="3905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010757" y="3353243"/>
            <a:ext cx="7122484" cy="42505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pic" idx="2"/>
          </p:nvPr>
        </p:nvSpPr>
        <p:spPr>
          <a:xfrm>
            <a:off x="1010757" y="717697"/>
            <a:ext cx="7122484" cy="26237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010757" y="3852979"/>
            <a:ext cx="7122484" cy="57943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0" y="601428"/>
            <a:ext cx="9144000" cy="3905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229960" y="721684"/>
            <a:ext cx="3600417" cy="921045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pic" idx="2"/>
          </p:nvPr>
        </p:nvSpPr>
        <p:spPr>
          <a:xfrm>
            <a:off x="4003157" y="717697"/>
            <a:ext cx="4968063" cy="362836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229960" y="1718746"/>
            <a:ext cx="3600417" cy="262731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61161" y="601426"/>
            <a:ext cx="3973254" cy="82599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idx="2"/>
          </p:nvPr>
        </p:nvSpPr>
        <p:spPr>
          <a:xfrm>
            <a:off x="4346057" y="601427"/>
            <a:ext cx="4489844" cy="38309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261161" y="1502101"/>
            <a:ext cx="3973254" cy="293031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261161" y="1393130"/>
            <a:ext cx="1981896" cy="68579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Picture with 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261161" y="601426"/>
            <a:ext cx="3973254" cy="82599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pic" idx="2"/>
          </p:nvPr>
        </p:nvSpPr>
        <p:spPr>
          <a:xfrm>
            <a:off x="4346057" y="601427"/>
            <a:ext cx="4489844" cy="38309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261161" y="1502101"/>
            <a:ext cx="3973254" cy="293031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0" y="601426"/>
            <a:ext cx="149520" cy="825993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ct val="40740"/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905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37500"/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37500"/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7327" y="4657372"/>
            <a:ext cx="930116" cy="18826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6855253" y="4653311"/>
            <a:ext cx="1444220" cy="24391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2B296B"/>
              </a:buClr>
              <a:buSzPct val="25000"/>
              <a:buFont typeface="Arial"/>
              <a:buNone/>
            </a:pPr>
            <a:r>
              <a:rPr lang="en-GB" sz="1100" b="0" i="0" u="none" strike="noStrike" cap="none">
                <a:solidFill>
                  <a:srgbClr val="2B296B"/>
                </a:solidFill>
                <a:latin typeface="Questrial"/>
                <a:ea typeface="Questrial"/>
                <a:cs typeface="Questrial"/>
                <a:sym typeface="Questrial"/>
              </a:rPr>
              <a:t>www.etwinning.net</a:t>
            </a:r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295138" y="155978"/>
            <a:ext cx="540763" cy="3707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://www.etwinning.net/en/pub/publications.htm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ctrTitle"/>
          </p:nvPr>
        </p:nvSpPr>
        <p:spPr>
          <a:xfrm>
            <a:off x="437327" y="1110863"/>
            <a:ext cx="3390393" cy="218785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Questrial"/>
              <a:buNone/>
            </a:pPr>
            <a:r>
              <a:rPr lang="bs-Latn-BA" dirty="0"/>
              <a:t>eT</a:t>
            </a:r>
            <a:r>
              <a:rPr lang="bs-Latn-BA" sz="3600" b="1" i="0" u="none" strike="noStrike" cap="none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wining u Bosni i Hercegovini 2017/2018.</a:t>
            </a:r>
            <a:endParaRPr sz="3600" b="1" i="0" u="none" strike="noStrike" cap="none" dirty="0">
              <a:solidFill>
                <a:schemeClr val="accen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ubTitle" idx="1"/>
          </p:nvPr>
        </p:nvSpPr>
        <p:spPr>
          <a:xfrm>
            <a:off x="437327" y="3305007"/>
            <a:ext cx="3390393" cy="822674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bs-Latn-BA" sz="1400" b="0" i="0" u="none" strike="noStrike" cap="none" dirty="0">
                <a:solidFill>
                  <a:srgbClr val="5B91C0"/>
                </a:solidFill>
                <a:latin typeface="Questrial"/>
                <a:ea typeface="Questrial"/>
                <a:cs typeface="Questrial"/>
                <a:sym typeface="Questrial"/>
              </a:rPr>
              <a:t>Žaneta Džumhur 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bs-Latn-BA" dirty="0"/>
              <a:t>Doboj, 11.oktobar 2018. god.</a:t>
            </a:r>
            <a:endParaRPr sz="1400" b="0" i="0" u="none" strike="noStrike" cap="none" dirty="0">
              <a:solidFill>
                <a:srgbClr val="5B91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6" descr="C:\Users\Agencija za školstvo\AppData\Local\Microsoft\Windows\Temporary Internet Files\Content.Outlook\E3OMUYRL\logo APOSO NO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6886"/>
            <a:ext cx="1021016" cy="3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1510"/>
            <a:ext cx="8928992" cy="648072"/>
          </a:xfrm>
        </p:spPr>
        <p:txBody>
          <a:bodyPr/>
          <a:lstStyle/>
          <a:p>
            <a:r>
              <a:rPr lang="bs-Latn-BA" sz="2000" dirty="0"/>
              <a:t>eTwinning multilateralni seminari i ostali međunarodni događaji</a:t>
            </a:r>
            <a:br>
              <a:rPr lang="bs-Latn-BA" dirty="0"/>
            </a:b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1600" indent="0">
              <a:buNone/>
            </a:pPr>
            <a:endParaRPr lang="bs-Latn-B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37187"/>
              </p:ext>
            </p:extLst>
          </p:nvPr>
        </p:nvGraphicFramePr>
        <p:xfrm>
          <a:off x="2195736" y="1347614"/>
          <a:ext cx="3528392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bs-Latn-BA" dirty="0"/>
                        <a:t>Grad/mjesec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s-Latn-BA" dirty="0"/>
                        <a:t>Broj učesnika iz BiH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/>
                        <a:t>Plitvice/februar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5+1 NSS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/>
                        <a:t>Rim/maj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/>
                        <a:t>Beograd/juni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3+2 NSS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/>
                        <a:t>Lil/oktobar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/>
                        <a:t>Varšava/oktobar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2+1 NSS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/>
                        <a:t>Ljubljana/decembar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4+1 NSS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/>
                        <a:t>Tirana/septembar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 NSS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060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5BEB-B256-4195-9091-B094F509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eTwinning aktuelnosti </a:t>
            </a:r>
            <a:endParaRPr lang="b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EA045-899E-4AF0-A9C1-73A6B2D93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Konkurs za etw ambasadore, nova 3 i jedan u sljedećem mandatu</a:t>
            </a:r>
          </a:p>
          <a:p>
            <a:r>
              <a:rPr lang="bs-Latn-BA" dirty="0"/>
              <a:t>Učešće na 10. regionalnoj Step by Step konferenciji, Sarajevo</a:t>
            </a:r>
          </a:p>
          <a:p>
            <a:r>
              <a:rPr lang="bs-Latn-BA" dirty="0"/>
              <a:t>Učešće na međunarodnoj konferenciji </a:t>
            </a:r>
            <a:r>
              <a:rPr lang="br-FR" b="1" dirty="0"/>
              <a:t>Obrazovanje i informacione tehnologije – novi pogledi i izazovi</a:t>
            </a:r>
            <a:r>
              <a:rPr lang="bs-Latn-BA" b="1" dirty="0"/>
              <a:t>, </a:t>
            </a:r>
            <a:r>
              <a:rPr lang="bs-Latn-BA" dirty="0"/>
              <a:t>Sarajevo</a:t>
            </a:r>
            <a:r>
              <a:rPr lang="br-FR" dirty="0"/>
              <a:t> </a:t>
            </a:r>
            <a:endParaRPr lang="bs-Latn-BA" dirty="0"/>
          </a:p>
          <a:p>
            <a:r>
              <a:rPr lang="bs-Latn-BA" dirty="0"/>
              <a:t>Regionalni događaj na Plitivicama</a:t>
            </a:r>
          </a:p>
          <a:p>
            <a:r>
              <a:rPr lang="bs-Latn-BA" dirty="0"/>
              <a:t>PDW za ambasadore - </a:t>
            </a:r>
            <a:r>
              <a:rPr lang="bs-Latn-BA"/>
              <a:t>NSS BiH partner </a:t>
            </a:r>
            <a:r>
              <a:rPr lang="bs-Latn-BA" dirty="0"/>
              <a:t>u organizaciji</a:t>
            </a:r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18253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374D-F1F4-4741-BC36-75F1CB69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eTwinning škole u BiH</a:t>
            </a:r>
            <a:endParaRPr lang="b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6DEE7-25F4-4F65-A56E-B32EE4B7D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5" y="1203599"/>
            <a:ext cx="8728396" cy="3228818"/>
          </a:xfrm>
        </p:spPr>
        <p:txBody>
          <a:bodyPr/>
          <a:lstStyle/>
          <a:p>
            <a:pPr lvl="0"/>
            <a:r>
              <a:rPr lang="bs-Latn-BA" sz="1400" dirty="0"/>
              <a:t>Osnovna škola Veselin Masleša, Foča</a:t>
            </a:r>
            <a:endParaRPr lang="br-FR" sz="1400" dirty="0"/>
          </a:p>
          <a:p>
            <a:pPr lvl="0"/>
            <a:r>
              <a:rPr lang="bs-Latn-BA" sz="1400" dirty="0"/>
              <a:t>Srednja ekonomska škola, Sarajevo</a:t>
            </a:r>
            <a:endParaRPr lang="br-FR" sz="1400" dirty="0"/>
          </a:p>
          <a:p>
            <a:pPr lvl="0"/>
            <a:r>
              <a:rPr lang="bs-Latn-BA" sz="1400" dirty="0"/>
              <a:t>Osnovna škola Osman Nakaš, Sarajevo</a:t>
            </a:r>
            <a:endParaRPr lang="br-FR" sz="1400" dirty="0"/>
          </a:p>
          <a:p>
            <a:pPr lvl="0"/>
            <a:r>
              <a:rPr lang="bs-Latn-BA" sz="1400" dirty="0"/>
              <a:t>Osnovna škola Vuk Karadžić, Vlasenica</a:t>
            </a:r>
            <a:endParaRPr lang="br-FR" sz="1400" dirty="0"/>
          </a:p>
          <a:p>
            <a:pPr lvl="0"/>
            <a:r>
              <a:rPr lang="bs-Latn-BA" sz="1400" dirty="0"/>
              <a:t>Dječiji vrtić Don Ivica Čondrić, Žepče i</a:t>
            </a:r>
            <a:endParaRPr lang="br-FR" sz="1400" dirty="0"/>
          </a:p>
          <a:p>
            <a:pPr lvl="0"/>
            <a:r>
              <a:rPr lang="bs-Latn-BA" sz="1400" dirty="0"/>
              <a:t>Osnovna škola Sveti Sava, Foča</a:t>
            </a:r>
            <a:endParaRPr lang="br-FR" sz="1400" dirty="0"/>
          </a:p>
          <a:p>
            <a:pPr>
              <a:spcAft>
                <a:spcPts val="800"/>
              </a:spcAft>
            </a:pPr>
            <a:r>
              <a:rPr lang="hr-BA" sz="1400" dirty="0"/>
              <a:t>Oznaka eTwinning škola je prvi put predstavljena 2017. godine kao vid prepoznavanja i nagrađivanja uključenosti, povećenosti i odanosti, ne samo pojedinih nastavnika, već tima nastavnika i menadžmenta vaspitno-obrazovne ustanove. Proces dodjeljivanja oznake je započeo u decembru 2017. godine i završio u martu 2018. godine. </a:t>
            </a:r>
            <a:endParaRPr lang="br-FR" sz="1400" dirty="0"/>
          </a:p>
          <a:p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228042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153C-BA8A-4A91-AF73-93DC5BAC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1510"/>
            <a:ext cx="8712967" cy="573723"/>
          </a:xfrm>
        </p:spPr>
        <p:txBody>
          <a:bodyPr/>
          <a:lstStyle/>
          <a:p>
            <a:r>
              <a:rPr lang="bs-Latn-BA" sz="2200" dirty="0"/>
              <a:t>Konferencija eTwinning - veće mogućnosti u digitalnom svijetu</a:t>
            </a:r>
            <a:endParaRPr lang="br-FR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E6760-125A-4452-A883-1BAB01569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999" y="1109139"/>
            <a:ext cx="8327901" cy="3116637"/>
          </a:xfrm>
        </p:spPr>
        <p:txBody>
          <a:bodyPr/>
          <a:lstStyle/>
          <a:p>
            <a:r>
              <a:rPr lang="bs-Latn-BA" dirty="0"/>
              <a:t> DG EAC - Genralni direktorat EK za obrazovanje, mlade, sport i kulturu 18. septembra 2018. godine u Briselu  održao je  konferenciju o uticaju eTwinning programa na razvoj individualnih vještina učenika i metoda nastavnog osoblja</a:t>
            </a:r>
          </a:p>
          <a:p>
            <a:r>
              <a:rPr lang="bs-Latn-BA" dirty="0"/>
              <a:t>Neki nalazi analize istraživanja na 5 900 korisnika eTw programa:</a:t>
            </a:r>
          </a:p>
          <a:p>
            <a:pPr marL="101600" indent="0">
              <a:buNone/>
            </a:pPr>
            <a:r>
              <a:rPr lang="bs-Latn-BA" dirty="0"/>
              <a:t> - unapređenje vještina učenika 65%</a:t>
            </a:r>
          </a:p>
          <a:p>
            <a:pPr marL="101600" indent="0">
              <a:buNone/>
            </a:pPr>
            <a:r>
              <a:rPr lang="bs-Latn-BA" dirty="0"/>
              <a:t> - porast motivacije i kreativnosti 67%</a:t>
            </a:r>
          </a:p>
          <a:p>
            <a:pPr marL="101600" indent="0">
              <a:buNone/>
            </a:pPr>
            <a:r>
              <a:rPr lang="bs-Latn-BA" dirty="0"/>
              <a:t> - jačanje saradnje između učenika</a:t>
            </a:r>
          </a:p>
          <a:p>
            <a:pPr marL="101600" indent="0">
              <a:buNone/>
            </a:pPr>
            <a:r>
              <a:rPr lang="bs-Latn-BA" dirty="0"/>
              <a:t> - poboljšanje odnosa učenik-nastavnik</a:t>
            </a:r>
          </a:p>
          <a:p>
            <a:pPr marL="101600" indent="0">
              <a:buNone/>
            </a:pPr>
            <a:r>
              <a:rPr lang="bs-Latn-BA" dirty="0"/>
              <a:t> - kod nastavnika značajan uticaj na vještine interdisciplinarnog podučavanja, projektnog rada i vještine podučavanja stranih jezika</a:t>
            </a:r>
          </a:p>
          <a:p>
            <a:pPr marL="101600" indent="0">
              <a:buNone/>
            </a:pPr>
            <a:endParaRPr lang="bs-Latn-BA" dirty="0"/>
          </a:p>
          <a:p>
            <a:pPr marL="101600" indent="0">
              <a:buNone/>
            </a:pPr>
            <a:r>
              <a:rPr lang="bs-Latn-BA" dirty="0"/>
              <a:t>     </a:t>
            </a:r>
          </a:p>
          <a:p>
            <a:pPr marL="101600" indent="0">
              <a:buNone/>
            </a:pPr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310630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F12B4-4719-4258-A0AD-FA6A247F1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bs-Latn-BA" dirty="0"/>
              <a:t>razvoj digitalnih vještina učenika i nastavnika (89% nastavnika koristi nove alate, a 81% koristi nove metode podučavanja što je posljedica korištwenja eTw mogućnosti)</a:t>
            </a:r>
          </a:p>
          <a:p>
            <a:pPr>
              <a:buFontTx/>
              <a:buChar char="-"/>
            </a:pPr>
            <a:r>
              <a:rPr lang="bs-Latn-BA" dirty="0"/>
              <a:t> refleksija na rad (52% nastavnika veoma često se reflektuje na svoj rad kao rezultat uključenja u eTw)</a:t>
            </a:r>
          </a:p>
          <a:p>
            <a:pPr>
              <a:buFontTx/>
              <a:buChar char="-"/>
            </a:pPr>
            <a:r>
              <a:rPr lang="bs-Latn-BA" dirty="0"/>
              <a:t>dijeljenje eTw prakse (frekvencija dijeljenja sa ostalim školskim </a:t>
            </a:r>
          </a:p>
          <a:p>
            <a:pPr marL="101600" indent="0">
              <a:buNone/>
            </a:pPr>
            <a:r>
              <a:rPr lang="bs-Latn-BA" dirty="0"/>
              <a:t>   osobljem 23% veoma često, 41% često)</a:t>
            </a:r>
          </a:p>
          <a:p>
            <a:pPr>
              <a:buFontTx/>
              <a:buChar char="-"/>
            </a:pPr>
            <a:r>
              <a:rPr lang="bs-Latn-BA" dirty="0"/>
              <a:t> kontinuirano stručno usavršavanje</a:t>
            </a:r>
          </a:p>
          <a:p>
            <a:pPr>
              <a:buFontTx/>
              <a:buChar char="-"/>
            </a:pPr>
            <a:r>
              <a:rPr lang="bs-Latn-BA" dirty="0"/>
              <a:t> umrežavanje i saradnja sa evropskim školama </a:t>
            </a:r>
          </a:p>
          <a:p>
            <a:pPr>
              <a:buFontTx/>
              <a:buChar char="-"/>
            </a:pPr>
            <a:r>
              <a:rPr lang="bs-Latn-BA" dirty="0">
                <a:hlinkClick r:id="rId2"/>
              </a:rPr>
              <a:t>www.etwinning.net/en/pub/publications.htm</a:t>
            </a:r>
            <a:endParaRPr lang="bs-Latn-BA" dirty="0"/>
          </a:p>
          <a:p>
            <a:pPr>
              <a:buFontTx/>
              <a:buChar char="-"/>
            </a:pPr>
            <a:endParaRPr lang="bs-Latn-B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0DC3F-4E9C-42D5-B5EB-D3B052DA5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2227890"/>
            <a:ext cx="1584176" cy="22456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DD153C-BA8A-4A91-AF73-93DC5BAC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83518"/>
            <a:ext cx="8712967" cy="573723"/>
          </a:xfrm>
        </p:spPr>
        <p:txBody>
          <a:bodyPr/>
          <a:lstStyle/>
          <a:p>
            <a:r>
              <a:rPr lang="bs-Latn-BA" sz="2200" dirty="0"/>
              <a:t>Konferencija eTwinning - veće mogućnosti u digitalnom svijetu</a:t>
            </a:r>
            <a:endParaRPr lang="br-FR" sz="2200" dirty="0"/>
          </a:p>
        </p:txBody>
      </p:sp>
    </p:spTree>
    <p:extLst>
      <p:ext uri="{BB962C8B-B14F-4D97-AF65-F5344CB8AC3E}">
        <p14:creationId xmlns:p14="http://schemas.microsoft.com/office/powerpoint/2010/main" val="3530669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E62E-2A52-4B1D-A507-56CB8920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2400" dirty="0"/>
              <a:t>Kampanja eTwinning sedmice </a:t>
            </a:r>
            <a:endParaRPr lang="br-FR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B9F12-1C78-42B0-9436-6D1431091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Godišnja tema – Kulturno naslijeđe</a:t>
            </a:r>
          </a:p>
          <a:p>
            <a:r>
              <a:rPr lang="bs-Latn-BA" dirty="0"/>
              <a:t> K</a:t>
            </a:r>
            <a:r>
              <a:rPr lang="br-FR" b="1" dirty="0"/>
              <a:t>ampanj</a:t>
            </a:r>
            <a:r>
              <a:rPr lang="bs-Latn-BA" b="1" dirty="0"/>
              <a:t>a</a:t>
            </a:r>
            <a:r>
              <a:rPr lang="br-FR" b="1" dirty="0"/>
              <a:t> eTwinning sedmica</a:t>
            </a:r>
            <a:r>
              <a:rPr lang="bs-Latn-BA" b="1" dirty="0"/>
              <a:t> - </a:t>
            </a:r>
            <a:r>
              <a:rPr lang="br-FR" b="1" dirty="0"/>
              <a:t>pokre</a:t>
            </a:r>
            <a:r>
              <a:rPr lang="bs-Latn-BA" b="1" dirty="0"/>
              <a:t>tanje</a:t>
            </a:r>
            <a:r>
              <a:rPr lang="br-FR" b="1" dirty="0"/>
              <a:t> projek</a:t>
            </a:r>
            <a:r>
              <a:rPr lang="bs-Latn-BA" b="1" dirty="0"/>
              <a:t>ata</a:t>
            </a:r>
            <a:r>
              <a:rPr lang="br-FR" b="1" dirty="0"/>
              <a:t> na temu ‘Kulturno naslijeđe’</a:t>
            </a:r>
            <a:r>
              <a:rPr lang="bs-Latn-BA" b="1" dirty="0"/>
              <a:t>-</a:t>
            </a:r>
            <a:r>
              <a:rPr lang="bs-Latn-BA" dirty="0"/>
              <a:t>prijave projekata se predaju do 25. oktobra 2018.</a:t>
            </a:r>
          </a:p>
          <a:p>
            <a:endParaRPr lang="b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D4758-6D33-40F5-AC0E-D7774E853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85" y="2571750"/>
            <a:ext cx="5715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E62E-2A52-4B1D-A507-56CB8920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41843"/>
            <a:ext cx="8327901" cy="573723"/>
          </a:xfrm>
        </p:spPr>
        <p:txBody>
          <a:bodyPr/>
          <a:lstStyle/>
          <a:p>
            <a:r>
              <a:rPr lang="bs-Latn-BA" sz="2400" dirty="0"/>
              <a:t>Proširenje eTwinning zajednice </a:t>
            </a:r>
            <a:endParaRPr lang="br-FR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B9F12-1C78-42B0-9436-6D1431091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eTwinning zajednici se pridružili </a:t>
            </a:r>
          </a:p>
          <a:p>
            <a:pPr marL="101600" indent="0">
              <a:buNone/>
            </a:pPr>
            <a:r>
              <a:rPr lang="bs-Latn-BA" dirty="0"/>
              <a:t>   Libanon, Jordan, Tunis</a:t>
            </a:r>
            <a:endParaRPr lang="br-FR" dirty="0"/>
          </a:p>
          <a:p>
            <a:endParaRPr lang="b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9542"/>
            <a:ext cx="4150308" cy="37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72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915567"/>
            <a:ext cx="8327901" cy="3516850"/>
          </a:xfrm>
        </p:spPr>
        <p:txBody>
          <a:bodyPr/>
          <a:lstStyle/>
          <a:p>
            <a:pPr marL="101600" indent="0">
              <a:buNone/>
            </a:pPr>
            <a:r>
              <a:rPr lang="bs-Latn-BA" dirty="0"/>
              <a:t> 			       </a:t>
            </a:r>
            <a:r>
              <a:rPr lang="bs-Latn-BA" sz="1800" dirty="0"/>
              <a:t>Hvala na pažnji!</a:t>
            </a:r>
          </a:p>
          <a:p>
            <a:pPr marL="101600" indent="0">
              <a:buNone/>
            </a:pPr>
            <a:endParaRPr lang="bs-Latn-BA" dirty="0"/>
          </a:p>
          <a:p>
            <a:pPr marL="101600" indent="0">
              <a:buNone/>
            </a:pPr>
            <a:endParaRPr lang="bs-Latn-BA" dirty="0"/>
          </a:p>
          <a:p>
            <a:endParaRPr lang="bs-Latn-BA" dirty="0"/>
          </a:p>
          <a:p>
            <a:pPr marL="101600" indent="0">
              <a:buNone/>
            </a:pPr>
            <a:r>
              <a:rPr lang="bs-Latn-BA" dirty="0"/>
              <a:t>                                                                                </a:t>
            </a:r>
          </a:p>
          <a:p>
            <a:pPr marL="101600" indent="0">
              <a:buNone/>
            </a:pPr>
            <a:endParaRPr lang="bs-Latn-BA" dirty="0"/>
          </a:p>
          <a:p>
            <a:pPr marL="101600" indent="0">
              <a:buNone/>
            </a:pPr>
            <a:endParaRPr lang="bs-Latn-BA" dirty="0"/>
          </a:p>
          <a:p>
            <a:pPr marL="101600" indent="0">
              <a:buNone/>
            </a:pPr>
            <a:r>
              <a:rPr lang="bs-Latn-BA" dirty="0"/>
              <a:t>				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22" y="1779662"/>
            <a:ext cx="3434680" cy="22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3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8000" cy="573599"/>
          </a:xfrm>
          <a:prstGeom prst="rect">
            <a:avLst/>
          </a:prstGeom>
        </p:spPr>
        <p:txBody>
          <a:bodyPr lIns="68575" tIns="68575" rIns="68575" bIns="68575" anchor="t" anchorCtr="0">
            <a:noAutofit/>
          </a:bodyPr>
          <a:lstStyle/>
          <a:p>
            <a:pPr lvl="0"/>
            <a:r>
              <a:rPr lang="bs-Latn-BA" dirty="0"/>
              <a:t>Prioriteti za 2018.godinu</a:t>
            </a:r>
          </a:p>
        </p:txBody>
      </p:sp>
      <p:sp>
        <p:nvSpPr>
          <p:cNvPr id="237" name="Shape 237"/>
          <p:cNvSpPr>
            <a:spLocks noGrp="1"/>
          </p:cNvSpPr>
          <p:nvPr>
            <p:ph type="dt" idx="10"/>
          </p:nvPr>
        </p:nvSpPr>
        <p:spPr>
          <a:xfrm>
            <a:off x="6195223" y="4638345"/>
            <a:ext cx="683999" cy="273900"/>
          </a:xfrm>
          <a:prstGeom prst="rect">
            <a:avLst/>
          </a:prstGeom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507999" y="1315779"/>
            <a:ext cx="8328000" cy="3116699"/>
          </a:xfrm>
          <a:prstGeom prst="rect">
            <a:avLst/>
          </a:prstGeom>
        </p:spPr>
        <p:txBody>
          <a:bodyPr lIns="68575" tIns="68575" rIns="68575" bIns="68575" anchor="t" anchorCtr="0"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en-GB" dirty="0" err="1"/>
              <a:t>Kvalitetnija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vidljivija</a:t>
            </a:r>
            <a:r>
              <a:rPr lang="en-GB" dirty="0"/>
              <a:t> </a:t>
            </a:r>
            <a:r>
              <a:rPr lang="en-GB" dirty="0" err="1"/>
              <a:t>integracija</a:t>
            </a:r>
            <a:r>
              <a:rPr lang="en-GB" dirty="0"/>
              <a:t> eTwinning-a u </a:t>
            </a:r>
            <a:r>
              <a:rPr lang="en-GB" dirty="0" err="1"/>
              <a:t>odgojno</a:t>
            </a:r>
            <a:r>
              <a:rPr lang="en-GB" dirty="0"/>
              <a:t> </a:t>
            </a:r>
            <a:r>
              <a:rPr lang="en-GB" dirty="0" err="1"/>
              <a:t>obrazovn</a:t>
            </a:r>
            <a:r>
              <a:rPr lang="bs-Latn-BA" dirty="0"/>
              <a:t>i</a:t>
            </a:r>
            <a:r>
              <a:rPr lang="en-GB" dirty="0"/>
              <a:t>m </a:t>
            </a:r>
            <a:r>
              <a:rPr lang="en-GB" dirty="0" err="1"/>
              <a:t>proces</a:t>
            </a:r>
            <a:r>
              <a:rPr lang="bs-Latn-BA" dirty="0"/>
              <a:t>ima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akcentom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integraciju</a:t>
            </a:r>
            <a:r>
              <a:rPr lang="en-GB" dirty="0"/>
              <a:t> u </a:t>
            </a:r>
            <a:r>
              <a:rPr lang="bs-Latn-BA" dirty="0"/>
              <a:t>NPP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motivisanje</a:t>
            </a:r>
            <a:r>
              <a:rPr lang="en-GB" dirty="0"/>
              <a:t> </a:t>
            </a:r>
            <a:r>
              <a:rPr lang="en-GB" dirty="0" err="1"/>
              <a:t>nastavnika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ranije</a:t>
            </a:r>
            <a:r>
              <a:rPr lang="en-GB" dirty="0"/>
              <a:t> </a:t>
            </a:r>
            <a:r>
              <a:rPr lang="en-GB" dirty="0" err="1"/>
              <a:t>prošli</a:t>
            </a:r>
            <a:r>
              <a:rPr lang="en-GB" dirty="0"/>
              <a:t> </a:t>
            </a:r>
            <a:r>
              <a:rPr lang="en-GB" dirty="0" err="1"/>
              <a:t>uvodne</a:t>
            </a:r>
            <a:r>
              <a:rPr lang="en-GB" dirty="0"/>
              <a:t> </a:t>
            </a:r>
            <a:r>
              <a:rPr lang="en-GB" dirty="0" err="1"/>
              <a:t>radionice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dalji</a:t>
            </a:r>
            <a:r>
              <a:rPr lang="en-GB" dirty="0"/>
              <a:t> rad</a:t>
            </a:r>
            <a:endParaRPr lang="bs-Latn-BA" dirty="0"/>
          </a:p>
          <a:p>
            <a:pPr>
              <a:spcBef>
                <a:spcPts val="0"/>
              </a:spcBef>
              <a:buFontTx/>
              <a:buChar char="-"/>
            </a:pPr>
            <a:endParaRPr lang="bs-Latn-BA" dirty="0"/>
          </a:p>
          <a:p>
            <a:pPr>
              <a:spcBef>
                <a:spcPts val="0"/>
              </a:spcBef>
              <a:buNone/>
            </a:pPr>
            <a:r>
              <a:rPr lang="bs-Latn-BA" dirty="0"/>
              <a:t>- </a:t>
            </a:r>
            <a:r>
              <a:rPr lang="en-GB" dirty="0" err="1"/>
              <a:t>Podizanje</a:t>
            </a:r>
            <a:r>
              <a:rPr lang="en-GB" dirty="0"/>
              <a:t> </a:t>
            </a:r>
            <a:r>
              <a:rPr lang="en-GB" dirty="0" err="1"/>
              <a:t>kvaliteta</a:t>
            </a:r>
            <a:r>
              <a:rPr lang="en-GB" dirty="0"/>
              <a:t> eTwinning </a:t>
            </a:r>
            <a:r>
              <a:rPr lang="en-GB" dirty="0" err="1"/>
              <a:t>projekata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posebnim</a:t>
            </a:r>
            <a:r>
              <a:rPr lang="en-GB" dirty="0"/>
              <a:t> </a:t>
            </a:r>
            <a:r>
              <a:rPr lang="en-GB" dirty="0" err="1"/>
              <a:t>naglaskom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projekte</a:t>
            </a:r>
            <a:r>
              <a:rPr lang="en-GB" dirty="0"/>
              <a:t> u </a:t>
            </a:r>
            <a:r>
              <a:rPr lang="en-GB" dirty="0" err="1"/>
              <a:t>srednjim</a:t>
            </a:r>
            <a:r>
              <a:rPr lang="en-GB" dirty="0"/>
              <a:t> </a:t>
            </a:r>
            <a:r>
              <a:rPr lang="en-GB" dirty="0" err="1"/>
              <a:t>školama</a:t>
            </a:r>
            <a:r>
              <a:rPr lang="en-GB" dirty="0"/>
              <a:t> – </a:t>
            </a:r>
            <a:r>
              <a:rPr lang="en-GB" dirty="0" err="1"/>
              <a:t>nastavnik</a:t>
            </a:r>
            <a:r>
              <a:rPr lang="bs-Latn-BA" dirty="0"/>
              <a:t>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podučavaju</a:t>
            </a:r>
            <a:r>
              <a:rPr lang="en-GB" dirty="0"/>
              <a:t> </a:t>
            </a:r>
            <a:r>
              <a:rPr lang="en-GB" dirty="0" err="1"/>
              <a:t>učenike</a:t>
            </a:r>
            <a:r>
              <a:rPr lang="en-GB" dirty="0"/>
              <a:t> </a:t>
            </a:r>
            <a:r>
              <a:rPr lang="en-GB" dirty="0" err="1"/>
              <a:t>uzrasta</a:t>
            </a:r>
            <a:r>
              <a:rPr lang="en-GB" dirty="0"/>
              <a:t> 14 do 18 </a:t>
            </a:r>
            <a:r>
              <a:rPr lang="en-GB" dirty="0" err="1"/>
              <a:t>godina</a:t>
            </a:r>
            <a:endParaRPr lang="bs-Latn-BA" dirty="0"/>
          </a:p>
          <a:p>
            <a:pPr lvl="0">
              <a:spcBef>
                <a:spcPts val="0"/>
              </a:spcBef>
              <a:buNone/>
            </a:pPr>
            <a:endParaRPr lang="bs-Latn-BA" dirty="0"/>
          </a:p>
          <a:p>
            <a:pPr>
              <a:spcBef>
                <a:spcPts val="0"/>
              </a:spcBef>
              <a:buNone/>
            </a:pPr>
            <a:r>
              <a:rPr lang="bs-Latn-BA" dirty="0"/>
              <a:t>- </a:t>
            </a:r>
            <a:r>
              <a:rPr lang="en-GB" dirty="0" err="1"/>
              <a:t>Osvještavanje</a:t>
            </a:r>
            <a:r>
              <a:rPr lang="en-GB" dirty="0"/>
              <a:t> </a:t>
            </a:r>
            <a:r>
              <a:rPr lang="en-GB" dirty="0" err="1"/>
              <a:t>savjetnika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inspektora</a:t>
            </a:r>
            <a:r>
              <a:rPr lang="en-GB" dirty="0"/>
              <a:t> u </a:t>
            </a:r>
            <a:r>
              <a:rPr lang="en-GB" dirty="0" err="1"/>
              <a:t>nadležnim</a:t>
            </a:r>
            <a:r>
              <a:rPr lang="en-GB" dirty="0"/>
              <a:t> </a:t>
            </a:r>
            <a:r>
              <a:rPr lang="en-GB" dirty="0" err="1"/>
              <a:t>ministarstvima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pedagoškim</a:t>
            </a:r>
            <a:r>
              <a:rPr lang="en-GB" dirty="0"/>
              <a:t> </a:t>
            </a:r>
            <a:r>
              <a:rPr lang="en-GB" dirty="0" err="1"/>
              <a:t>zavodima</a:t>
            </a:r>
            <a:r>
              <a:rPr lang="en-GB" dirty="0"/>
              <a:t> o </a:t>
            </a:r>
            <a:r>
              <a:rPr lang="en-GB" dirty="0" err="1"/>
              <a:t>mogućnostima</a:t>
            </a:r>
            <a:r>
              <a:rPr lang="en-GB" dirty="0"/>
              <a:t> </a:t>
            </a:r>
            <a:r>
              <a:rPr lang="en-GB" dirty="0" err="1"/>
              <a:t>eTwinninga</a:t>
            </a:r>
            <a:r>
              <a:rPr lang="en-GB" dirty="0"/>
              <a:t> u </a:t>
            </a:r>
            <a:r>
              <a:rPr lang="en-GB" dirty="0" err="1"/>
              <a:t>redovnom</a:t>
            </a:r>
            <a:r>
              <a:rPr lang="en-GB" dirty="0"/>
              <a:t> </a:t>
            </a:r>
            <a:r>
              <a:rPr lang="en-GB" dirty="0" err="1"/>
              <a:t>nastavnom</a:t>
            </a:r>
            <a:r>
              <a:rPr lang="en-GB" dirty="0"/>
              <a:t> </a:t>
            </a:r>
            <a:r>
              <a:rPr lang="en-GB" dirty="0" err="1"/>
              <a:t>procesu</a:t>
            </a:r>
            <a:r>
              <a:rPr lang="en-GB" dirty="0"/>
              <a:t> </a:t>
            </a:r>
            <a:endParaRPr lang="bs-Latn-BA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Ciljevi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1203598"/>
            <a:ext cx="8327901" cy="3312367"/>
          </a:xfrm>
        </p:spPr>
        <p:txBody>
          <a:bodyPr/>
          <a:lstStyle/>
          <a:p>
            <a:r>
              <a:rPr lang="bs-Latn-BA" sz="1800" dirty="0"/>
              <a:t>Opći cilj </a:t>
            </a:r>
          </a:p>
          <a:p>
            <a:pPr marL="101600" indent="0">
              <a:buNone/>
            </a:pPr>
            <a:r>
              <a:rPr lang="bs-Latn-BA" dirty="0"/>
              <a:t> </a:t>
            </a:r>
            <a:r>
              <a:rPr lang="hr-HR" dirty="0"/>
              <a:t>Promocija inovativnih metoda saradnje i prenošenje kvalitetnih obrazovnih pristupa te osnažiti</a:t>
            </a:r>
          </a:p>
          <a:p>
            <a:pPr marL="101600" indent="0">
              <a:buNone/>
            </a:pPr>
            <a:r>
              <a:rPr lang="hr-HR" dirty="0"/>
              <a:t> učenje jezika i interkulturalni dijalog kako bi doprinijeli profesionalnom razvoju nastavnika</a:t>
            </a:r>
          </a:p>
          <a:p>
            <a:pPr marL="101600" indent="0">
              <a:buNone/>
            </a:pPr>
            <a:endParaRPr lang="hr-HR" dirty="0"/>
          </a:p>
          <a:p>
            <a:r>
              <a:rPr lang="hr-HR" sz="1800" dirty="0"/>
              <a:t>Specifični ciljevi </a:t>
            </a:r>
            <a:endParaRPr lang="bs-Latn-BA" sz="1800" dirty="0"/>
          </a:p>
          <a:p>
            <a:pPr marL="101600" indent="0">
              <a:buNone/>
            </a:pPr>
            <a:r>
              <a:rPr lang="bs-Latn-BA" dirty="0"/>
              <a:t> </a:t>
            </a:r>
            <a:r>
              <a:rPr lang="hr-HR" dirty="0"/>
              <a:t>Osigurati da korisnici učestvuju u eTwinning aktivnostima</a:t>
            </a:r>
          </a:p>
          <a:p>
            <a:pPr marL="101600" indent="0">
              <a:buNone/>
            </a:pPr>
            <a:br>
              <a:rPr lang="hr-HR" dirty="0"/>
            </a:br>
            <a:r>
              <a:rPr lang="hr-HR" dirty="0"/>
              <a:t> Osigurati pouzdanu i visoko kvalitetnu isporuku eTwinninga u BiH</a:t>
            </a:r>
          </a:p>
          <a:p>
            <a:pPr marL="101600" indent="0">
              <a:buNone/>
            </a:pPr>
            <a:br>
              <a:rPr lang="hr-HR" dirty="0"/>
            </a:br>
            <a:r>
              <a:rPr lang="hr-HR" dirty="0"/>
              <a:t> Pridonijeti upravljanju i djelovanju eTwinninga u BiH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71398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Pokazatelji postignuća eTwinnera i NSS/DSP-a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1600" indent="0">
              <a:buNone/>
            </a:pPr>
            <a:endParaRPr lang="bs-Latn-B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17705"/>
              </p:ext>
            </p:extLst>
          </p:nvPr>
        </p:nvGraphicFramePr>
        <p:xfrm>
          <a:off x="1331640" y="1563638"/>
          <a:ext cx="4896543" cy="2503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341750511"/>
                    </a:ext>
                  </a:extLst>
                </a:gridCol>
              </a:tblGrid>
              <a:tr h="360472">
                <a:tc>
                  <a:txBody>
                    <a:bodyPr/>
                    <a:lstStyle/>
                    <a:p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2016.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2017.                    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2018.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068">
                <a:tc>
                  <a:txBody>
                    <a:bodyPr/>
                    <a:lstStyle/>
                    <a:p>
                      <a:r>
                        <a:rPr lang="bs-Latn-BA" dirty="0"/>
                        <a:t>Broj registrovanih</a:t>
                      </a:r>
                      <a:r>
                        <a:rPr lang="bs-Latn-BA" baseline="0" dirty="0"/>
                        <a:t> eTwinnera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142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282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068">
                <a:tc>
                  <a:txBody>
                    <a:bodyPr/>
                    <a:lstStyle/>
                    <a:p>
                      <a:r>
                        <a:rPr lang="bs-Latn-BA" dirty="0"/>
                        <a:t>Broj registrovanih</a:t>
                      </a:r>
                      <a:r>
                        <a:rPr lang="bs-Latn-BA" baseline="0" dirty="0"/>
                        <a:t> škola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48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r>
                        <a:rPr lang="bs-Latn-BA" dirty="0"/>
                        <a:t>Broj projekata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163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396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r>
                        <a:rPr lang="bs-Latn-BA" dirty="0"/>
                        <a:t>NQL/EQL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14/3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61/12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/>
                        <a:t>153/138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63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A966F-9814-4ED5-96AF-7F012BFC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83518"/>
            <a:ext cx="8784976" cy="573723"/>
          </a:xfrm>
        </p:spPr>
        <p:txBody>
          <a:bodyPr/>
          <a:lstStyle/>
          <a:p>
            <a:r>
              <a:rPr lang="bs-Latn-BA" dirty="0"/>
              <a:t>Statistika projekata po regijama 1.9. 2017. - 1.9. 2018.</a:t>
            </a:r>
            <a:endParaRPr lang="b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5EEA-B95D-4E9A-AA70-DDC83E26F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1600" indent="0">
              <a:buNone/>
            </a:pPr>
            <a:endParaRPr lang="br-FR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4A1576-6C2B-4F41-AB2C-3EA59B9DC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117230"/>
              </p:ext>
            </p:extLst>
          </p:nvPr>
        </p:nvGraphicFramePr>
        <p:xfrm>
          <a:off x="782479" y="1491631"/>
          <a:ext cx="4869641" cy="2808684"/>
        </p:xfrm>
        <a:graphic>
          <a:graphicData uri="http://schemas.openxmlformats.org/drawingml/2006/table">
            <a:tbl>
              <a:tblPr firstRow="1" firstCol="1" bandRow="1"/>
              <a:tblGrid>
                <a:gridCol w="3794367">
                  <a:extLst>
                    <a:ext uri="{9D8B030D-6E8A-4147-A177-3AD203B41FA5}">
                      <a16:colId xmlns:a16="http://schemas.microsoft.com/office/drawing/2014/main" val="1897935989"/>
                    </a:ext>
                  </a:extLst>
                </a:gridCol>
                <a:gridCol w="1075274">
                  <a:extLst>
                    <a:ext uri="{9D8B030D-6E8A-4147-A177-3AD203B41FA5}">
                      <a16:colId xmlns:a16="http://schemas.microsoft.com/office/drawing/2014/main" val="1434218814"/>
                    </a:ext>
                  </a:extLst>
                </a:gridCol>
              </a:tblGrid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Bosansko-podrinjski kanton</a:t>
                      </a:r>
                      <a:endParaRPr lang="b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605273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Brčko distrikt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425039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Hercegbosanska županija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339779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Hercegovačko-neretvanski kanton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516279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Kanton Sarajevo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4279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Srednjo-bosanski kanton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741869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Tuzlanski kanton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655883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Unsko-sanski kanton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93134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Zeničko-dobojski kanton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104437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Posavski kanton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171226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Zapadnohercegovački kanton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499704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Republika Srpska </a:t>
                      </a:r>
                      <a:endParaRPr lang="b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  <a:endParaRPr lang="b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814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72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1510"/>
            <a:ext cx="8856984" cy="573723"/>
          </a:xfrm>
        </p:spPr>
        <p:txBody>
          <a:bodyPr/>
          <a:lstStyle/>
          <a:p>
            <a:pPr lvl="0"/>
            <a:r>
              <a:rPr lang="bs-Latn-BA" sz="2400" dirty="0"/>
              <a:t>Radni sastanci u Pedagoškim zavodima/ministarstvima </a:t>
            </a:r>
            <a:br>
              <a:rPr lang="bs-Latn-BA" dirty="0"/>
            </a:b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96185"/>
              </p:ext>
            </p:extLst>
          </p:nvPr>
        </p:nvGraphicFramePr>
        <p:xfrm>
          <a:off x="827584" y="1635645"/>
          <a:ext cx="6552728" cy="2376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 dirty="0">
                          <a:effectLst/>
                        </a:rPr>
                        <a:t>Aktivnost </a:t>
                      </a:r>
                      <a:endParaRPr lang="bs-Latn-B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</a:rPr>
                        <a:t>Datum održavanja</a:t>
                      </a:r>
                      <a:endParaRPr lang="bs-Latn-B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>
                          <a:effectLst/>
                        </a:rPr>
                        <a:t>Broj učesnika </a:t>
                      </a:r>
                      <a:endParaRPr lang="bs-Latn-B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 dirty="0">
                          <a:effectLst/>
                        </a:rPr>
                        <a:t>Radni sastanak u Zavodu za školstvo sa učesnicama  iz PZ Mostar</a:t>
                      </a:r>
                      <a:endParaRPr lang="bs-Latn-B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dirty="0">
                          <a:effectLst/>
                        </a:rPr>
                        <a:t>14.9.</a:t>
                      </a:r>
                      <a:endParaRPr lang="bs-Latn-B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 dirty="0">
                          <a:effectLst/>
                        </a:rPr>
                        <a:t>Radni sastanak u Odjeljenjuu za obrazovanje BD</a:t>
                      </a:r>
                      <a:endParaRPr lang="bs-Latn-B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dirty="0">
                          <a:effectLst/>
                        </a:rPr>
                        <a:t>12.6.</a:t>
                      </a:r>
                      <a:endParaRPr lang="bs-Latn-B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 dirty="0">
                          <a:effectLst/>
                        </a:rPr>
                        <a:t>Radni sastanak u Minstarstvu prosvjete </a:t>
                      </a:r>
                      <a:r>
                        <a:rPr lang="bs-Latn-BA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znanosti kulture i športa, Orašje </a:t>
                      </a:r>
                      <a:endParaRPr lang="bs-Latn-B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dirty="0">
                          <a:effectLst/>
                        </a:rPr>
                        <a:t>11.9.</a:t>
                      </a:r>
                      <a:endParaRPr lang="bs-Latn-B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dirty="0">
                          <a:effectLst/>
                        </a:rPr>
                        <a:t>14</a:t>
                      </a:r>
                      <a:endParaRPr lang="bs-Latn-B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Planiran u RPZ Banja Luka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s-Latn-B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s-Latn-B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409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C463-7944-425E-87AC-21561202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1EF5E-6AFD-4662-AAD9-9CB686F31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E0EFC-92B2-4FC7-AE2D-30A44E0E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20" y="526745"/>
            <a:ext cx="3909053" cy="29317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5122F-5FBF-47CF-957E-CF0A8B585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32" y="792845"/>
            <a:ext cx="4365104" cy="32738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F0536-448B-4563-A2FF-14552AB6A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726792"/>
            <a:ext cx="3573016" cy="267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61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A8BA7-6394-445B-BED9-BD369E594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r-FR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14ACA8-EBD0-4511-93A0-A3AA29A99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778062"/>
              </p:ext>
            </p:extLst>
          </p:nvPr>
        </p:nvGraphicFramePr>
        <p:xfrm>
          <a:off x="395536" y="339502"/>
          <a:ext cx="7560840" cy="41044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1593">
                  <a:extLst>
                    <a:ext uri="{9D8B030D-6E8A-4147-A177-3AD203B41FA5}">
                      <a16:colId xmlns:a16="http://schemas.microsoft.com/office/drawing/2014/main" val="684253083"/>
                    </a:ext>
                  </a:extLst>
                </a:gridCol>
                <a:gridCol w="1019710">
                  <a:extLst>
                    <a:ext uri="{9D8B030D-6E8A-4147-A177-3AD203B41FA5}">
                      <a16:colId xmlns:a16="http://schemas.microsoft.com/office/drawing/2014/main" val="3483473350"/>
                    </a:ext>
                  </a:extLst>
                </a:gridCol>
                <a:gridCol w="719795">
                  <a:extLst>
                    <a:ext uri="{9D8B030D-6E8A-4147-A177-3AD203B41FA5}">
                      <a16:colId xmlns:a16="http://schemas.microsoft.com/office/drawing/2014/main" val="612960822"/>
                    </a:ext>
                  </a:extLst>
                </a:gridCol>
                <a:gridCol w="899742">
                  <a:extLst>
                    <a:ext uri="{9D8B030D-6E8A-4147-A177-3AD203B41FA5}">
                      <a16:colId xmlns:a16="http://schemas.microsoft.com/office/drawing/2014/main" val="1504958606"/>
                    </a:ext>
                  </a:extLst>
                </a:gridCol>
              </a:tblGrid>
              <a:tr h="195237">
                <a:tc>
                  <a:txBody>
                    <a:bodyPr/>
                    <a:lstStyle/>
                    <a:p>
                      <a:pPr algn="l" fontAlgn="b"/>
                      <a:r>
                        <a:rPr lang="bs-Latn-BA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Događaji u organizaciji NSS i ambasadora</a:t>
                      </a:r>
                      <a:endParaRPr lang="b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s-Latn-BA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</a:t>
                      </a:r>
                      <a:endParaRPr lang="b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s-Latn-BA" sz="800" u="none" strike="noStrike" dirty="0">
                          <a:effectLst/>
                        </a:rPr>
                        <a:t>Datum</a:t>
                      </a:r>
                      <a:endParaRPr lang="b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800" u="none" strike="noStrike" dirty="0">
                          <a:effectLst/>
                        </a:rPr>
                        <a:t># </a:t>
                      </a:r>
                      <a:r>
                        <a:rPr lang="bs-Latn-BA" sz="800" u="none" strike="noStrike">
                          <a:effectLst/>
                        </a:rPr>
                        <a:t>učesnika</a:t>
                      </a:r>
                      <a:endParaRPr lang="b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290894452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II etwinning annual conference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Konjic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12.10.2017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89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1013573611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Radni sastanak u Pedagoškom zavodu BPK, Goražde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Goražde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18.10.2017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10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2928421344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eTwinning seminar in Primary school "Sveti Sava" Doboj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Doboj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09.11.2017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72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817418992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eTwinning seminar in Primary school "Bijelo Polje", Potoci, Mostar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Mostar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01.12.2017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13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092982694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eTwinning seminar in Primary school "Mujaga Komadina", Mostar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Mostar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08.01.2018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21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4229961184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eTwinning seminar - Srednja građevinska škola 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09.01.2018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41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971615281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Educational meeting of teachers in primary and secundary school in Fojnica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Fojnica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10.01.2018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48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2189704272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 seminar in Primary school Mula Mustafa Bašeskija 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23.01.2018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22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2910582276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 dirty="0">
                          <a:effectLst/>
                        </a:rPr>
                        <a:t>eTwinning seminar - Srednja škola metalskih zanimanja Sarajevo</a:t>
                      </a:r>
                      <a:endParaRPr lang="b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23.01.2018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38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490765368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eTwinning seminar in Tuzla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Tuzla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10.01.2018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 dirty="0">
                          <a:effectLst/>
                        </a:rPr>
                        <a:t>13</a:t>
                      </a:r>
                      <a:endParaRPr lang="b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642711824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eTwinning Seminar in Tuzla for teachers in Primary and secundary schools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Tuzla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09.01.2018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22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1908868819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 seminar in Primary school Safvet beg Bašagić 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24.01.2018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35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757901841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Workshop in Mostar, Primary school Bijelo Polje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Mostar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19.02.2018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16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4234531624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eTwinning seminar in Foča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Foča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15.03.2018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15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4095025303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eTwinning seminar in Mostar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Mostar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20.03.2018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20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447414022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 dirty="0">
                          <a:effectLst/>
                        </a:rPr>
                        <a:t>eTwinning workshop in Cazin</a:t>
                      </a:r>
                      <a:endParaRPr lang="b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Cazin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13.06.2018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9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270410663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eTwinning seminar u OŠ Petar Petrović Njegoš, Istočno 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Istočno 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20.06.2018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19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2578401803"/>
                  </a:ext>
                </a:extLst>
              </a:tr>
              <a:tr h="381576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eTwinning educational meeting for teachers in Srednja zubotehnička škola 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Sarajevo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05.09.2018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3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2794004188"/>
                  </a:ext>
                </a:extLst>
              </a:tr>
              <a:tr h="195980"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 dirty="0">
                          <a:effectLst/>
                        </a:rPr>
                        <a:t>eTwinning radionica u </a:t>
                      </a:r>
                      <a:r>
                        <a:rPr lang="bs-Latn-BA" sz="900" u="none" strike="noStrike">
                          <a:effectLst/>
                        </a:rPr>
                        <a:t>Srednjoj</a:t>
                      </a:r>
                      <a:r>
                        <a:rPr lang="br-FR" sz="900" u="none" strike="noStrike">
                          <a:effectLst/>
                        </a:rPr>
                        <a:t> </a:t>
                      </a:r>
                      <a:r>
                        <a:rPr lang="br-FR" sz="900" u="none" strike="noStrike" dirty="0">
                          <a:effectLst/>
                        </a:rPr>
                        <a:t>medicinskoj školi Bihać</a:t>
                      </a:r>
                      <a:endParaRPr lang="b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Bihać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>
                          <a:effectLst/>
                        </a:rPr>
                        <a:t>14.09.2017</a:t>
                      </a:r>
                      <a:endParaRPr lang="b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r-FR" sz="900" u="none" strike="noStrike" dirty="0">
                          <a:effectLst/>
                        </a:rPr>
                        <a:t>6</a:t>
                      </a:r>
                      <a:endParaRPr lang="b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5" marR="7675" marT="7675" marB="0" anchor="b"/>
                </a:tc>
                <a:extLst>
                  <a:ext uri="{0D108BD9-81ED-4DB2-BD59-A6C34878D82A}">
                    <a16:rowId xmlns:a16="http://schemas.microsoft.com/office/drawing/2014/main" val="3917075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51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Statistika i informacije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1203598"/>
            <a:ext cx="8456489" cy="3704243"/>
          </a:xfrm>
        </p:spPr>
        <p:txBody>
          <a:bodyPr/>
          <a:lstStyle/>
          <a:p>
            <a:r>
              <a:rPr lang="bs-Latn-BA" dirty="0"/>
              <a:t>96 kreiranih onlajn događaja (projektni, traženje partnera, forumi, kreiranje grupa i sl.)</a:t>
            </a:r>
          </a:p>
          <a:p>
            <a:r>
              <a:rPr lang="bs-Latn-BA" dirty="0"/>
              <a:t>2 296 učešća eTwinnera iz BiH na onlajn događajima (Nijad Salihović ima 708!!!)</a:t>
            </a:r>
          </a:p>
          <a:p>
            <a:r>
              <a:rPr lang="bs-Latn-BA" dirty="0"/>
              <a:t>U januaru 2018. održan prvi onlajn seminar koji odobrava CSS</a:t>
            </a:r>
          </a:p>
          <a:p>
            <a:r>
              <a:rPr lang="bs-Latn-BA" dirty="0"/>
              <a:t>Broj postova 359</a:t>
            </a:r>
          </a:p>
          <a:p>
            <a:r>
              <a:rPr lang="bs-Latn-BA" dirty="0"/>
              <a:t>Broj komentara 171</a:t>
            </a:r>
          </a:p>
          <a:p>
            <a:r>
              <a:rPr lang="bs-Latn-BA" dirty="0"/>
              <a:t>Dvije kreirane grupe Nijad i Lejla </a:t>
            </a:r>
          </a:p>
          <a:p>
            <a:r>
              <a:rPr lang="bs-Latn-BA" dirty="0"/>
              <a:t>1 563 poslanih poruka</a:t>
            </a:r>
          </a:p>
          <a:p>
            <a:r>
              <a:rPr lang="bs-Latn-BA" dirty="0"/>
              <a:t>Objavljen tekst u PC Školarac</a:t>
            </a:r>
          </a:p>
          <a:p>
            <a:r>
              <a:rPr lang="bs-Latn-BA" dirty="0"/>
              <a:t>Redovni NSS sastanci u Briselu</a:t>
            </a:r>
          </a:p>
          <a:p>
            <a:r>
              <a:rPr lang="bs-Latn-BA" dirty="0"/>
              <a:t>Webinari za ambasadore, eTwinning škole i  Oznake kvalitete (ambasadorica Fatima Kličić)</a:t>
            </a:r>
          </a:p>
        </p:txBody>
      </p:sp>
    </p:spTree>
    <p:extLst>
      <p:ext uri="{BB962C8B-B14F-4D97-AF65-F5344CB8AC3E}">
        <p14:creationId xmlns:p14="http://schemas.microsoft.com/office/powerpoint/2010/main" val="8882475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eTwinning">
      <a:dk1>
        <a:srgbClr val="111F2A"/>
      </a:dk1>
      <a:lt1>
        <a:srgbClr val="FFFFFF"/>
      </a:lt1>
      <a:dk2>
        <a:srgbClr val="250671"/>
      </a:dk2>
      <a:lt2>
        <a:srgbClr val="D8EFF4"/>
      </a:lt2>
      <a:accent1>
        <a:srgbClr val="250671"/>
      </a:accent1>
      <a:accent2>
        <a:srgbClr val="957DB7"/>
      </a:accent2>
      <a:accent3>
        <a:srgbClr val="FFE6A2"/>
      </a:accent3>
      <a:accent4>
        <a:srgbClr val="00ABB6"/>
      </a:accent4>
      <a:accent5>
        <a:srgbClr val="F15B44"/>
      </a:accent5>
      <a:accent6>
        <a:srgbClr val="F7CE3C"/>
      </a:accent6>
      <a:hlink>
        <a:srgbClr val="00ABB6"/>
      </a:hlink>
      <a:folHlink>
        <a:srgbClr val="957D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1024</Words>
  <Application>Microsoft Office PowerPoint</Application>
  <PresentationFormat>On-screen Show (16:9)</PresentationFormat>
  <Paragraphs>231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Noto Sans Symbols</vt:lpstr>
      <vt:lpstr>Questrial</vt:lpstr>
      <vt:lpstr>Times New Roman</vt:lpstr>
      <vt:lpstr>simple-light-2</vt:lpstr>
      <vt:lpstr>Facet</vt:lpstr>
      <vt:lpstr>eTwining u Bosni i Hercegovini 2017/2018.</vt:lpstr>
      <vt:lpstr>Prioriteti za 2018.godinu</vt:lpstr>
      <vt:lpstr>Ciljevi</vt:lpstr>
      <vt:lpstr>Pokazatelji postignuća eTwinnera i NSS/DSP-a</vt:lpstr>
      <vt:lpstr>Statistika projekata po regijama 1.9. 2017. - 1.9. 2018.</vt:lpstr>
      <vt:lpstr>Radni sastanci u Pedagoškim zavodima/ministarstvima  </vt:lpstr>
      <vt:lpstr>PowerPoint Presentation</vt:lpstr>
      <vt:lpstr>PowerPoint Presentation</vt:lpstr>
      <vt:lpstr>Statistika i informacije </vt:lpstr>
      <vt:lpstr>eTwinning multilateralni seminari i ostali međunarodni događaji </vt:lpstr>
      <vt:lpstr>eTwinning aktuelnosti </vt:lpstr>
      <vt:lpstr>eTwinning škole u BiH</vt:lpstr>
      <vt:lpstr>Konferencija eTwinning - veće mogućnosti u digitalnom svijetu</vt:lpstr>
      <vt:lpstr>Konferencija eTwinning - veće mogućnosti u digitalnom svijetu</vt:lpstr>
      <vt:lpstr>Kampanja eTwinning sedmice </vt:lpstr>
      <vt:lpstr>Proširenje eTwinning zajednice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Almina Satrovic</dc:creator>
  <cp:lastModifiedBy>Zaneta Dzumhur</cp:lastModifiedBy>
  <cp:revision>44</cp:revision>
  <dcterms:modified xsi:type="dcterms:W3CDTF">2018-10-16T09:39:48Z</dcterms:modified>
</cp:coreProperties>
</file>