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4630400" cy="8229600"/>
  <p:notesSz cx="8229600" cy="146304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Nunito SemiBold" pitchFamily="2" charset="-18"/>
      <p:regular r:id="rId25"/>
      <p:bold r:id="rId26"/>
      <p:italic r:id="rId27"/>
      <p:boldItalic r:id="rId28"/>
    </p:embeddedFont>
    <p:embeddedFont>
      <p:font typeface="PT Sans" panose="020B0503020203020204" pitchFamily="34" charset="-18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iJW2fDfhU2BBqjce33Suw0E1bY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9BCB799-93F1-41EE-9943-9770FD0F5DBC}">
  <a:tblStyle styleId="{99BCB799-93F1-41EE-9943-9770FD0F5DBC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66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371850" y="1097275"/>
            <a:ext cx="548665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1" name="Google Shape;211;p1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7" name="Google Shape;227;p1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6" name="Google Shape;246;p1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6" name="Google Shape;266;p1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4:notes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1d9dc9c832_1_0:notes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800" cy="65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g31d9dc9c83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850" y="1097275"/>
            <a:ext cx="54867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1d9dc9c832_1_8:notes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800" cy="65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31d9dc9c832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850" y="1097275"/>
            <a:ext cx="54867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1d9dc9c832_1_14:notes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800" cy="65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g31d9dc9c832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850" y="1097275"/>
            <a:ext cx="54867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1da19ba0e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850" y="1097275"/>
            <a:ext cx="54867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1da19ba0eb_0_0:notes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800" cy="65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2" name="Google Shape;172;p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8" name="Google Shape;188;p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 master">
  <p:cSld name="Slide 1 mast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9 master">
  <p:cSld name="Slide 9 mast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0 master">
  <p:cSld name="Slide 10 mast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2"/>
          <p:cNvSpPr txBox="1">
            <a:spLocks noGrp="1"/>
          </p:cNvSpPr>
          <p:nvPr>
            <p:ph type="dt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82"/>
          <p:cNvSpPr txBox="1">
            <a:spLocks noGrp="1"/>
          </p:cNvSpPr>
          <p:nvPr>
            <p:ph type="ft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2"/>
          <p:cNvSpPr txBox="1">
            <a:spLocks noGrp="1"/>
          </p:cNvSpPr>
          <p:nvPr>
            <p:ph type="sldNum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3"/>
          <p:cNvSpPr txBox="1"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A69AD"/>
              </a:buClr>
              <a:buSzPts val="884"/>
              <a:buFont typeface="Arial"/>
              <a:buNone/>
              <a:defRPr sz="884" b="1" i="0">
                <a:solidFill>
                  <a:srgbClr val="8A69A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3"/>
          <p:cNvSpPr txBox="1">
            <a:spLocks noGrp="1"/>
          </p:cNvSpPr>
          <p:nvPr>
            <p:ph type="body" idx="1"/>
          </p:nvPr>
        </p:nvSpPr>
        <p:spPr>
          <a:xfrm>
            <a:off x="370351" y="1892808"/>
            <a:ext cx="3222055" cy="46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44196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36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83"/>
          <p:cNvSpPr txBox="1">
            <a:spLocks noGrp="1"/>
          </p:cNvSpPr>
          <p:nvPr>
            <p:ph type="body" idx="2"/>
          </p:nvPr>
        </p:nvSpPr>
        <p:spPr>
          <a:xfrm>
            <a:off x="3814617" y="1892808"/>
            <a:ext cx="3222055" cy="46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44196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36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83"/>
          <p:cNvSpPr txBox="1">
            <a:spLocks noGrp="1"/>
          </p:cNvSpPr>
          <p:nvPr>
            <p:ph type="ft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3"/>
          <p:cNvSpPr txBox="1">
            <a:spLocks noGrp="1"/>
          </p:cNvSpPr>
          <p:nvPr>
            <p:ph type="dt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3"/>
          <p:cNvSpPr txBox="1">
            <a:spLocks noGrp="1"/>
          </p:cNvSpPr>
          <p:nvPr>
            <p:ph type="sldNum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4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4"/>
          <p:cNvSpPr txBox="1"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4"/>
          <p:cNvSpPr txBox="1"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80"/>
              <a:buNone/>
              <a:defRPr sz="2880"/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  <a:defRPr sz="2160"/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/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/>
            </a:lvl6pPr>
            <a:lvl7pPr lvl="6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/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/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/>
            </a:lvl9pPr>
          </a:lstStyle>
          <a:p>
            <a:endParaRPr/>
          </a:p>
        </p:txBody>
      </p:sp>
      <p:sp>
        <p:nvSpPr>
          <p:cNvPr id="45" name="Google Shape;45;p84"/>
          <p:cNvSpPr txBox="1">
            <a:spLocks noGrp="1"/>
          </p:cNvSpPr>
          <p:nvPr>
            <p:ph type="dt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4"/>
          <p:cNvSpPr txBox="1">
            <a:spLocks noGrp="1"/>
          </p:cNvSpPr>
          <p:nvPr>
            <p:ph type="ft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4"/>
          <p:cNvSpPr txBox="1">
            <a:spLocks noGrp="1"/>
          </p:cNvSpPr>
          <p:nvPr>
            <p:ph type="sldNum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5"/>
          <p:cNvSpPr txBox="1"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5"/>
          <p:cNvSpPr txBox="1"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2880"/>
              <a:buNone/>
              <a:defRPr sz="288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160"/>
              <a:buNone/>
              <a:defRPr sz="216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920"/>
              <a:buNone/>
              <a:defRPr sz="192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920"/>
              <a:buNone/>
              <a:defRPr sz="192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920"/>
              <a:buNone/>
              <a:defRPr sz="192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920"/>
              <a:buNone/>
              <a:defRPr sz="192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920"/>
              <a:buNone/>
              <a:defRPr sz="192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920"/>
              <a:buNone/>
              <a:defRPr sz="192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85"/>
          <p:cNvSpPr txBox="1">
            <a:spLocks noGrp="1"/>
          </p:cNvSpPr>
          <p:nvPr>
            <p:ph type="dt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5"/>
          <p:cNvSpPr txBox="1">
            <a:spLocks noGrp="1"/>
          </p:cNvSpPr>
          <p:nvPr>
            <p:ph type="ft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5"/>
          <p:cNvSpPr txBox="1">
            <a:spLocks noGrp="1"/>
          </p:cNvSpPr>
          <p:nvPr>
            <p:ph type="sldNum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6"/>
          <p:cNvSpPr txBox="1"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6"/>
          <p:cNvSpPr txBox="1">
            <a:spLocks noGrp="1"/>
          </p:cNvSpPr>
          <p:nvPr>
            <p:ph type="body" idx="1"/>
          </p:nvPr>
        </p:nvSpPr>
        <p:spPr>
          <a:xfrm>
            <a:off x="1005840" y="2190750"/>
            <a:ext cx="6217920" cy="5221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86"/>
          <p:cNvSpPr txBox="1">
            <a:spLocks noGrp="1"/>
          </p:cNvSpPr>
          <p:nvPr>
            <p:ph type="body" idx="2"/>
          </p:nvPr>
        </p:nvSpPr>
        <p:spPr>
          <a:xfrm>
            <a:off x="7406640" y="2190750"/>
            <a:ext cx="6217920" cy="5221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86"/>
          <p:cNvSpPr txBox="1">
            <a:spLocks noGrp="1"/>
          </p:cNvSpPr>
          <p:nvPr>
            <p:ph type="dt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6"/>
          <p:cNvSpPr txBox="1">
            <a:spLocks noGrp="1"/>
          </p:cNvSpPr>
          <p:nvPr>
            <p:ph type="ft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6"/>
          <p:cNvSpPr txBox="1">
            <a:spLocks noGrp="1"/>
          </p:cNvSpPr>
          <p:nvPr>
            <p:ph type="sldNum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7"/>
          <p:cNvSpPr txBox="1"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7"/>
          <p:cNvSpPr txBox="1"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80"/>
              <a:buNone/>
              <a:defRPr sz="2880" b="1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  <a:defRPr sz="216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 b="1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 b="1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 b="1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 b="1"/>
            </a:lvl9pPr>
          </a:lstStyle>
          <a:p>
            <a:endParaRPr/>
          </a:p>
        </p:txBody>
      </p:sp>
      <p:sp>
        <p:nvSpPr>
          <p:cNvPr id="64" name="Google Shape;64;p87"/>
          <p:cNvSpPr txBox="1">
            <a:spLocks noGrp="1"/>
          </p:cNvSpPr>
          <p:nvPr>
            <p:ph type="body" idx="2"/>
          </p:nvPr>
        </p:nvSpPr>
        <p:spPr>
          <a:xfrm>
            <a:off x="1007746" y="3006090"/>
            <a:ext cx="6189344" cy="4421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87"/>
          <p:cNvSpPr txBox="1">
            <a:spLocks noGrp="1"/>
          </p:cNvSpPr>
          <p:nvPr>
            <p:ph type="body" idx="3"/>
          </p:nvPr>
        </p:nvSpPr>
        <p:spPr>
          <a:xfrm>
            <a:off x="7406640" y="2017396"/>
            <a:ext cx="6219826" cy="988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80"/>
              <a:buNone/>
              <a:defRPr sz="2880" b="1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  <a:defRPr sz="216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 b="1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 b="1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 b="1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 b="1"/>
            </a:lvl9pPr>
          </a:lstStyle>
          <a:p>
            <a:endParaRPr/>
          </a:p>
        </p:txBody>
      </p:sp>
      <p:sp>
        <p:nvSpPr>
          <p:cNvPr id="66" name="Google Shape;66;p87"/>
          <p:cNvSpPr txBox="1">
            <a:spLocks noGrp="1"/>
          </p:cNvSpPr>
          <p:nvPr>
            <p:ph type="body" idx="4"/>
          </p:nvPr>
        </p:nvSpPr>
        <p:spPr>
          <a:xfrm>
            <a:off x="7406640" y="3006090"/>
            <a:ext cx="6219826" cy="4421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87"/>
          <p:cNvSpPr txBox="1">
            <a:spLocks noGrp="1"/>
          </p:cNvSpPr>
          <p:nvPr>
            <p:ph type="dt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87"/>
          <p:cNvSpPr txBox="1">
            <a:spLocks noGrp="1"/>
          </p:cNvSpPr>
          <p:nvPr>
            <p:ph type="ft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87"/>
          <p:cNvSpPr txBox="1">
            <a:spLocks noGrp="1"/>
          </p:cNvSpPr>
          <p:nvPr>
            <p:ph type="sldNum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8"/>
          <p:cNvSpPr txBox="1"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40"/>
              <a:buFont typeface="Calibri"/>
              <a:buNone/>
              <a:defRPr sz="384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8"/>
          <p:cNvSpPr txBox="1">
            <a:spLocks noGrp="1"/>
          </p:cNvSpPr>
          <p:nvPr>
            <p:ph type="body" idx="1"/>
          </p:nvPr>
        </p:nvSpPr>
        <p:spPr>
          <a:xfrm>
            <a:off x="6219826" y="1184911"/>
            <a:ext cx="7406640" cy="584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7244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840"/>
              <a:buChar char="•"/>
              <a:defRPr sz="3840"/>
            </a:lvl1pPr>
            <a:lvl2pPr marL="914400" lvl="1" indent="-44196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360"/>
              <a:buChar char="•"/>
              <a:defRPr sz="3359"/>
            </a:lvl2pPr>
            <a:lvl3pPr marL="1371600" lvl="2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Char char="•"/>
              <a:defRPr sz="2880"/>
            </a:lvl3pPr>
            <a:lvl4pPr marL="1828800" lvl="3" indent="-381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4pPr>
            <a:lvl5pPr marL="2286000" lvl="4" indent="-381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5pPr>
            <a:lvl6pPr marL="2743200" lvl="5" indent="-381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73" name="Google Shape;73;p88"/>
          <p:cNvSpPr txBox="1">
            <a:spLocks noGrp="1"/>
          </p:cNvSpPr>
          <p:nvPr>
            <p:ph type="body" idx="2"/>
          </p:nvPr>
        </p:nvSpPr>
        <p:spPr>
          <a:xfrm>
            <a:off x="1007746" y="2468880"/>
            <a:ext cx="4718684" cy="4573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  <a:defRPr sz="1679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440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4" name="Google Shape;74;p88"/>
          <p:cNvSpPr txBox="1">
            <a:spLocks noGrp="1"/>
          </p:cNvSpPr>
          <p:nvPr>
            <p:ph type="dt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88"/>
          <p:cNvSpPr txBox="1">
            <a:spLocks noGrp="1"/>
          </p:cNvSpPr>
          <p:nvPr>
            <p:ph type="ft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8"/>
          <p:cNvSpPr txBox="1">
            <a:spLocks noGrp="1"/>
          </p:cNvSpPr>
          <p:nvPr>
            <p:ph type="sldNum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9"/>
          <p:cNvSpPr txBox="1"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40"/>
              <a:buFont typeface="Calibri"/>
              <a:buNone/>
              <a:defRPr sz="384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9"/>
          <p:cNvSpPr>
            <a:spLocks noGrp="1"/>
          </p:cNvSpPr>
          <p:nvPr>
            <p:ph type="pic" idx="2"/>
          </p:nvPr>
        </p:nvSpPr>
        <p:spPr>
          <a:xfrm>
            <a:off x="6219826" y="1184911"/>
            <a:ext cx="7406640" cy="5848350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89"/>
          <p:cNvSpPr txBox="1">
            <a:spLocks noGrp="1"/>
          </p:cNvSpPr>
          <p:nvPr>
            <p:ph type="body" idx="1"/>
          </p:nvPr>
        </p:nvSpPr>
        <p:spPr>
          <a:xfrm>
            <a:off x="1007746" y="2468880"/>
            <a:ext cx="4718684" cy="4573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  <a:defRPr sz="1679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440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1" name="Google Shape;81;p89"/>
          <p:cNvSpPr txBox="1">
            <a:spLocks noGrp="1"/>
          </p:cNvSpPr>
          <p:nvPr>
            <p:ph type="dt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9"/>
          <p:cNvSpPr txBox="1">
            <a:spLocks noGrp="1"/>
          </p:cNvSpPr>
          <p:nvPr>
            <p:ph type="ft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9"/>
          <p:cNvSpPr txBox="1">
            <a:spLocks noGrp="1"/>
          </p:cNvSpPr>
          <p:nvPr>
            <p:ph type="sldNum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2"/>
          <p:cNvSpPr txBox="1"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72"/>
          <p:cNvSpPr txBox="1"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72"/>
          <p:cNvSpPr txBox="1">
            <a:spLocks noGrp="1"/>
          </p:cNvSpPr>
          <p:nvPr>
            <p:ph type="dt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2"/>
          <p:cNvSpPr txBox="1">
            <a:spLocks noGrp="1"/>
          </p:cNvSpPr>
          <p:nvPr>
            <p:ph type="ft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2"/>
          <p:cNvSpPr txBox="1">
            <a:spLocks noGrp="1"/>
          </p:cNvSpPr>
          <p:nvPr>
            <p:ph type="sldNum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0"/>
          <p:cNvSpPr txBox="1"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90"/>
          <p:cNvSpPr txBox="1">
            <a:spLocks noGrp="1"/>
          </p:cNvSpPr>
          <p:nvPr>
            <p:ph type="body" idx="1"/>
          </p:nvPr>
        </p:nvSpPr>
        <p:spPr>
          <a:xfrm rot="5400000">
            <a:off x="4704397" y="-1507807"/>
            <a:ext cx="5221606" cy="1261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90"/>
          <p:cNvSpPr txBox="1">
            <a:spLocks noGrp="1"/>
          </p:cNvSpPr>
          <p:nvPr>
            <p:ph type="dt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90"/>
          <p:cNvSpPr txBox="1">
            <a:spLocks noGrp="1"/>
          </p:cNvSpPr>
          <p:nvPr>
            <p:ph type="ft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90"/>
          <p:cNvSpPr txBox="1">
            <a:spLocks noGrp="1"/>
          </p:cNvSpPr>
          <p:nvPr>
            <p:ph type="sldNum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91"/>
          <p:cNvSpPr txBox="1">
            <a:spLocks noGrp="1"/>
          </p:cNvSpPr>
          <p:nvPr>
            <p:ph type="title"/>
          </p:nvPr>
        </p:nvSpPr>
        <p:spPr>
          <a:xfrm rot="5400000">
            <a:off x="8560117" y="2347913"/>
            <a:ext cx="6974206" cy="315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91"/>
          <p:cNvSpPr txBox="1">
            <a:spLocks noGrp="1"/>
          </p:cNvSpPr>
          <p:nvPr>
            <p:ph type="body" idx="1"/>
          </p:nvPr>
        </p:nvSpPr>
        <p:spPr>
          <a:xfrm rot="5400000">
            <a:off x="2159317" y="-715327"/>
            <a:ext cx="6974206" cy="928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91"/>
          <p:cNvSpPr txBox="1">
            <a:spLocks noGrp="1"/>
          </p:cNvSpPr>
          <p:nvPr>
            <p:ph type="dt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91"/>
          <p:cNvSpPr txBox="1">
            <a:spLocks noGrp="1"/>
          </p:cNvSpPr>
          <p:nvPr>
            <p:ph type="ft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91"/>
          <p:cNvSpPr txBox="1">
            <a:spLocks noGrp="1"/>
          </p:cNvSpPr>
          <p:nvPr>
            <p:ph type="sldNum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73"/>
          <p:cNvSpPr txBox="1"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3"/>
          <p:cNvSpPr txBox="1">
            <a:spLocks noGrp="1"/>
          </p:cNvSpPr>
          <p:nvPr>
            <p:ph type="dt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3"/>
          <p:cNvSpPr txBox="1">
            <a:spLocks noGrp="1"/>
          </p:cNvSpPr>
          <p:nvPr>
            <p:ph type="ft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3"/>
          <p:cNvSpPr txBox="1">
            <a:spLocks noGrp="1"/>
          </p:cNvSpPr>
          <p:nvPr>
            <p:ph type="sldNum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4 master">
  <p:cSld name="Slide 4 mas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3 master">
  <p:cSld name="Slide 3 mast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5 master">
  <p:cSld name="Slide 5 mast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6 master">
  <p:cSld name="Slide 6 mast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 master">
  <p:cSld name="Slide 7 mast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8 master">
  <p:cSld name="Slide 8 mast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0"/>
          <p:cNvSpPr txBox="1"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80"/>
              <a:buFont typeface="Calibri"/>
              <a:buNone/>
              <a:defRPr sz="52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70"/>
          <p:cNvSpPr txBox="1"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4196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•"/>
              <a:defRPr sz="33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14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0"/>
          <p:cNvSpPr txBox="1">
            <a:spLocks noGrp="1"/>
          </p:cNvSpPr>
          <p:nvPr>
            <p:ph type="dt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70"/>
          <p:cNvSpPr txBox="1">
            <a:spLocks noGrp="1"/>
          </p:cNvSpPr>
          <p:nvPr>
            <p:ph type="ft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70"/>
          <p:cNvSpPr txBox="1">
            <a:spLocks noGrp="1"/>
          </p:cNvSpPr>
          <p:nvPr>
            <p:ph type="sldNum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4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4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4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4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4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4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4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4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"/>
          <p:cNvSpPr/>
          <p:nvPr/>
        </p:nvSpPr>
        <p:spPr>
          <a:xfrm>
            <a:off x="1220629" y="2222519"/>
            <a:ext cx="7468553" cy="211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INTEGRACIJA ASISTIVNE TEHNOLOGIJE I DIGITALNIH ALATA U NASTAVI</a:t>
            </a:r>
            <a:r>
              <a:rPr lang="hr-HR" sz="4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:</a:t>
            </a:r>
            <a:endParaRPr sz="44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imes New Roman"/>
              <a:buNone/>
            </a:pPr>
            <a:r>
              <a:rPr lang="en-US" sz="4000" b="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podsticanje</a:t>
            </a:r>
            <a:r>
              <a:rPr lang="en-US" sz="4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kritičkog</a:t>
            </a:r>
            <a:r>
              <a:rPr lang="en-US" sz="4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mišljenja</a:t>
            </a:r>
            <a:r>
              <a:rPr lang="en-US" sz="4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n-US" sz="4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medijske</a:t>
            </a:r>
            <a:r>
              <a:rPr lang="en-US" sz="40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0" i="1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pismenosti</a:t>
            </a:r>
            <a:endParaRPr sz="40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"/>
          <p:cNvSpPr/>
          <p:nvPr/>
        </p:nvSpPr>
        <p:spPr>
          <a:xfrm>
            <a:off x="837724" y="5867876"/>
            <a:ext cx="382905" cy="382905"/>
          </a:xfrm>
          <a:prstGeom prst="roundRect">
            <a:avLst>
              <a:gd name="adj" fmla="val 23878209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"/>
          <p:cNvSpPr txBox="1"/>
          <p:nvPr/>
        </p:nvSpPr>
        <p:spPr>
          <a:xfrm>
            <a:off x="1029176" y="6429685"/>
            <a:ext cx="566530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1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Prof.dr</a:t>
            </a:r>
            <a:r>
              <a:rPr lang="en-US" sz="1800" b="0" i="1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 Šejla Bjelopoljak </a:t>
            </a:r>
            <a:r>
              <a:rPr lang="en-US" sz="1800" b="0" i="1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</a:t>
            </a:r>
            <a:r>
              <a:rPr lang="en-US" sz="1800" b="0" i="1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b="0" i="1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prof.dr</a:t>
            </a:r>
            <a:r>
              <a:rPr lang="en-US" sz="1800" b="0" i="1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 Edin </a:t>
            </a:r>
            <a:r>
              <a:rPr lang="en-US" sz="1800" b="0" i="1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Dupanović</a:t>
            </a:r>
            <a:endParaRPr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Pedagoški</a:t>
            </a:r>
            <a:r>
              <a:rPr lang="en-US" sz="1800" i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i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fakultet</a:t>
            </a:r>
            <a:r>
              <a:rPr lang="en-US" sz="1800" i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i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Univerziteta</a:t>
            </a:r>
            <a:r>
              <a:rPr lang="en-US" sz="1800" i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u </a:t>
            </a:r>
            <a:r>
              <a:rPr lang="en-US" sz="1800" i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Bihaću</a:t>
            </a:r>
            <a:endParaRPr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0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3990" y="0"/>
            <a:ext cx="5486409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0"/>
          <p:cNvSpPr/>
          <p:nvPr/>
        </p:nvSpPr>
        <p:spPr>
          <a:xfrm>
            <a:off x="837724" y="710803"/>
            <a:ext cx="5632490" cy="704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4400"/>
              <a:buFont typeface="Nunito SemiBold"/>
              <a:buNone/>
            </a:pPr>
            <a:r>
              <a:rPr lang="en-US" sz="4400" b="1" dirty="0" err="1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Metodološki</a:t>
            </a:r>
            <a:r>
              <a:rPr lang="en-US" sz="4400" b="1" dirty="0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 </a:t>
            </a:r>
            <a:r>
              <a:rPr lang="en-US" sz="4400" b="1" dirty="0" err="1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pristupi</a:t>
            </a:r>
            <a:endParaRPr sz="44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16" name="Google Shape;216;p10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7724" y="1773793"/>
            <a:ext cx="1196816" cy="1915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0"/>
          <p:cNvSpPr/>
          <p:nvPr/>
        </p:nvSpPr>
        <p:spPr>
          <a:xfrm>
            <a:off x="2393513" y="2013109"/>
            <a:ext cx="2816185" cy="35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2200"/>
              <a:buFont typeface="Nunito SemiBold"/>
              <a:buNone/>
            </a:pPr>
            <a:r>
              <a:rPr lang="en-US" sz="2400" b="1" dirty="0" err="1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Projektni</a:t>
            </a:r>
            <a:r>
              <a:rPr lang="en-US" sz="2400" b="1" dirty="0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 rad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18" name="Google Shape;218;p10"/>
          <p:cNvSpPr/>
          <p:nvPr/>
        </p:nvSpPr>
        <p:spPr>
          <a:xfrm>
            <a:off x="2393513" y="2508647"/>
            <a:ext cx="5912763" cy="766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1850"/>
              <a:buFont typeface="PT Sans"/>
              <a:buNone/>
            </a:pP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Poticanje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interaktivnih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projekata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koji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integrišu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asistivnu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tehnologiju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i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digitalne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alate.</a:t>
            </a:r>
            <a:endParaRPr sz="20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19" name="Google Shape;219;p10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7724" y="3688794"/>
            <a:ext cx="1196816" cy="1915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0"/>
          <p:cNvSpPr/>
          <p:nvPr/>
        </p:nvSpPr>
        <p:spPr>
          <a:xfrm>
            <a:off x="2393513" y="3928110"/>
            <a:ext cx="2816185" cy="35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5000"/>
              </a:lnSpc>
              <a:buClr>
                <a:srgbClr val="00002E"/>
              </a:buClr>
              <a:buSzPts val="2200"/>
            </a:pPr>
            <a:r>
              <a:rPr lang="en-US" sz="2400" b="1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emiBold"/>
              </a:rPr>
              <a:t>Istraživanje</a:t>
            </a:r>
            <a:endParaRPr sz="2400" b="1" dirty="0">
              <a:solidFill>
                <a:srgbClr val="00002E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21" name="Google Shape;221;p10"/>
          <p:cNvSpPr/>
          <p:nvPr/>
        </p:nvSpPr>
        <p:spPr>
          <a:xfrm>
            <a:off x="2393513" y="4423648"/>
            <a:ext cx="5912763" cy="766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62162"/>
              </a:lnSpc>
              <a:buClr>
                <a:srgbClr val="00002E"/>
              </a:buClr>
              <a:buSzPts val="1850"/>
            </a:pP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Podrška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za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samostalno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istraživanje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koristeći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online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resurse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,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bazu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znanja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i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digitalne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biblioteke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.</a:t>
            </a:r>
            <a:endParaRPr sz="2000" dirty="0">
              <a:solidFill>
                <a:srgbClr val="00002E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22" name="Google Shape;222;p10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7724" y="5603796"/>
            <a:ext cx="1196816" cy="1915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0"/>
          <p:cNvSpPr/>
          <p:nvPr/>
        </p:nvSpPr>
        <p:spPr>
          <a:xfrm>
            <a:off x="2393513" y="5843111"/>
            <a:ext cx="2816185" cy="35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lnSpc>
                <a:spcPct val="125000"/>
              </a:lnSpc>
              <a:buClr>
                <a:srgbClr val="00002E"/>
              </a:buClr>
              <a:buSzPts val="2200"/>
              <a:buFont typeface="Arial"/>
              <a:buNone/>
            </a:pPr>
            <a:r>
              <a:rPr lang="en-US" sz="2400" b="1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emiBold"/>
              </a:rPr>
              <a:t>Partnerstvo</a:t>
            </a:r>
            <a:endParaRPr sz="2400" b="1" dirty="0">
              <a:solidFill>
                <a:srgbClr val="00002E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24" name="Google Shape;224;p10"/>
          <p:cNvSpPr/>
          <p:nvPr/>
        </p:nvSpPr>
        <p:spPr>
          <a:xfrm>
            <a:off x="2393513" y="6338649"/>
            <a:ext cx="5912763" cy="766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lnSpc>
                <a:spcPct val="162162"/>
              </a:lnSpc>
              <a:buClr>
                <a:srgbClr val="00002E"/>
              </a:buClr>
              <a:buSzPts val="1850"/>
              <a:buFont typeface="Arial"/>
              <a:buNone/>
            </a:pP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Podstiče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partnerstvo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i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međusobno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učenje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kroz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online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platforme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i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kolaborativne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alate.</a:t>
            </a:r>
            <a:endParaRPr sz="2000" dirty="0">
              <a:solidFill>
                <a:srgbClr val="00002E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1"/>
          <p:cNvSpPr/>
          <p:nvPr/>
        </p:nvSpPr>
        <p:spPr>
          <a:xfrm>
            <a:off x="837724" y="853321"/>
            <a:ext cx="6238280" cy="704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4400"/>
              <a:buFont typeface="Nunito SemiBold"/>
              <a:buNone/>
            </a:pPr>
            <a:r>
              <a:rPr lang="en-US" sz="4400" b="1" dirty="0" err="1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Primjeri</a:t>
            </a:r>
            <a:r>
              <a:rPr lang="en-US" sz="4400" b="1" dirty="0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 </a:t>
            </a:r>
            <a:r>
              <a:rPr lang="en-US" sz="4400" b="1" dirty="0" err="1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uspješnih</a:t>
            </a:r>
            <a:r>
              <a:rPr lang="en-US" sz="4400" b="1" dirty="0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 </a:t>
            </a:r>
            <a:r>
              <a:rPr lang="en-US" sz="4400" b="1" dirty="0" err="1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praksi</a:t>
            </a:r>
            <a:endParaRPr sz="44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31" name="Google Shape;231;p11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7638" y="2036088"/>
            <a:ext cx="2137529" cy="1740218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1"/>
          <p:cNvSpPr/>
          <p:nvPr/>
        </p:nvSpPr>
        <p:spPr>
          <a:xfrm>
            <a:off x="3986570" y="2891909"/>
            <a:ext cx="179546" cy="47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9574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2350"/>
              <a:buFont typeface="Nunito SemiBold"/>
              <a:buNone/>
            </a:pPr>
            <a:r>
              <a:rPr lang="en-US" sz="2350" b="1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1</a:t>
            </a:r>
            <a:endParaRPr sz="2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1"/>
          <p:cNvSpPr/>
          <p:nvPr/>
        </p:nvSpPr>
        <p:spPr>
          <a:xfrm>
            <a:off x="5384481" y="2730222"/>
            <a:ext cx="5450096" cy="35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2200"/>
              <a:buFont typeface="Nunito SemiBold"/>
              <a:buNone/>
            </a:pPr>
            <a:r>
              <a:rPr lang="hr-HR" sz="2200" b="1" dirty="0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Predškolski i osnovnoškolski nivo odgoja o obrazovanja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1"/>
          <p:cNvSpPr/>
          <p:nvPr/>
        </p:nvSpPr>
        <p:spPr>
          <a:xfrm>
            <a:off x="5204936" y="3790950"/>
            <a:ext cx="8527971" cy="15240"/>
          </a:xfrm>
          <a:prstGeom prst="roundRect">
            <a:avLst>
              <a:gd name="adj" fmla="val 2356110"/>
            </a:avLst>
          </a:prstGeom>
          <a:solidFill>
            <a:srgbClr val="2D4D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" name="Google Shape;235;p11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8814" y="3836075"/>
            <a:ext cx="4275058" cy="1740218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1"/>
          <p:cNvSpPr/>
          <p:nvPr/>
        </p:nvSpPr>
        <p:spPr>
          <a:xfrm>
            <a:off x="3986570" y="4466868"/>
            <a:ext cx="179546" cy="47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9574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2350"/>
              <a:buFont typeface="Nunito SemiBold"/>
              <a:buNone/>
            </a:pPr>
            <a:r>
              <a:rPr lang="en-US" sz="2350" b="1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2</a:t>
            </a:r>
            <a:endParaRPr sz="2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1"/>
          <p:cNvSpPr/>
          <p:nvPr/>
        </p:nvSpPr>
        <p:spPr>
          <a:xfrm>
            <a:off x="6453187" y="4266843"/>
            <a:ext cx="2816185" cy="35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2200"/>
              <a:buFont typeface="Nunito SemiBold"/>
              <a:buNone/>
            </a:pPr>
            <a:r>
              <a:rPr lang="en-US" sz="2200" b="1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Srednje škole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1"/>
          <p:cNvSpPr/>
          <p:nvPr/>
        </p:nvSpPr>
        <p:spPr>
          <a:xfrm>
            <a:off x="6453187" y="4762381"/>
            <a:ext cx="6889433" cy="383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1850"/>
              <a:buFont typeface="PT Sans"/>
              <a:buNone/>
            </a:pPr>
            <a:r>
              <a:rPr lang="en-US" sz="1850">
                <a:solidFill>
                  <a:srgbClr val="00002E"/>
                </a:solidFill>
                <a:latin typeface="PT Sans"/>
                <a:ea typeface="PT Sans"/>
                <a:cs typeface="PT Sans"/>
                <a:sym typeface="PT Sans"/>
              </a:rPr>
              <a:t>Primjena digitalnih alata za učenje i asistivne tehnologije u nastavi.</a:t>
            </a:r>
            <a:endParaRPr sz="18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1"/>
          <p:cNvSpPr/>
          <p:nvPr/>
        </p:nvSpPr>
        <p:spPr>
          <a:xfrm>
            <a:off x="6273641" y="5590937"/>
            <a:ext cx="7459266" cy="15240"/>
          </a:xfrm>
          <a:prstGeom prst="roundRect">
            <a:avLst>
              <a:gd name="adj" fmla="val 2356110"/>
            </a:avLst>
          </a:prstGeom>
          <a:solidFill>
            <a:srgbClr val="018C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0" name="Google Shape;240;p11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0109" y="5636062"/>
            <a:ext cx="6412587" cy="1740218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1"/>
          <p:cNvSpPr/>
          <p:nvPr/>
        </p:nvSpPr>
        <p:spPr>
          <a:xfrm>
            <a:off x="3986570" y="6266855"/>
            <a:ext cx="179546" cy="47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9574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2350"/>
              <a:buFont typeface="Nunito SemiBold"/>
              <a:buNone/>
            </a:pPr>
            <a:r>
              <a:rPr lang="en-US" sz="2350" b="1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3</a:t>
            </a:r>
            <a:endParaRPr sz="2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1"/>
          <p:cNvSpPr/>
          <p:nvPr/>
        </p:nvSpPr>
        <p:spPr>
          <a:xfrm>
            <a:off x="7522012" y="5875377"/>
            <a:ext cx="2816185" cy="35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2200"/>
              <a:buFont typeface="Nunito SemiBold"/>
              <a:buNone/>
            </a:pPr>
            <a:r>
              <a:rPr lang="en-US" sz="2200" b="1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Univerziteti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1"/>
          <p:cNvSpPr/>
          <p:nvPr/>
        </p:nvSpPr>
        <p:spPr>
          <a:xfrm>
            <a:off x="7522012" y="6370915"/>
            <a:ext cx="6031349" cy="766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1850"/>
              <a:buFont typeface="PT Sans"/>
              <a:buNone/>
            </a:pPr>
            <a:r>
              <a:rPr lang="en-US" sz="1850">
                <a:solidFill>
                  <a:srgbClr val="00002E"/>
                </a:solidFill>
                <a:latin typeface="PT Sans"/>
                <a:ea typeface="PT Sans"/>
                <a:cs typeface="PT Sans"/>
                <a:sym typeface="PT Sans"/>
              </a:rPr>
              <a:t>Integracija online platforme, digitalnih udžbenika i asistivne tehnologije.</a:t>
            </a:r>
            <a:endParaRPr sz="18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2"/>
          <p:cNvSpPr/>
          <p:nvPr/>
        </p:nvSpPr>
        <p:spPr>
          <a:xfrm>
            <a:off x="837724" y="1176457"/>
            <a:ext cx="5632490" cy="704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4400"/>
              <a:buFont typeface="Nunito SemiBold"/>
              <a:buNone/>
            </a:pPr>
            <a:r>
              <a:rPr lang="en-US" sz="4400" b="1" dirty="0" err="1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Izazovi</a:t>
            </a:r>
            <a:r>
              <a:rPr lang="en-US" sz="4400" b="1" dirty="0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 </a:t>
            </a:r>
            <a:r>
              <a:rPr lang="en-US" sz="4400" b="1" dirty="0" err="1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i</a:t>
            </a:r>
            <a:r>
              <a:rPr lang="en-US" sz="4400" b="1" dirty="0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 </a:t>
            </a:r>
            <a:r>
              <a:rPr lang="en-US" sz="4400" b="1" dirty="0" err="1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rješenja</a:t>
            </a:r>
            <a:endParaRPr sz="44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50" name="Google Shape;250;p12"/>
          <p:cNvSpPr/>
          <p:nvPr/>
        </p:nvSpPr>
        <p:spPr>
          <a:xfrm>
            <a:off x="837724" y="2359223"/>
            <a:ext cx="2159079" cy="1357193"/>
          </a:xfrm>
          <a:prstGeom prst="roundRect">
            <a:avLst>
              <a:gd name="adj" fmla="val 26457"/>
            </a:avLst>
          </a:prstGeom>
          <a:solidFill>
            <a:srgbClr val="F3F3FF"/>
          </a:solidFill>
          <a:ln w="22850" cap="flat" cmpd="sng">
            <a:solidFill>
              <a:srgbClr val="2D4D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2"/>
          <p:cNvSpPr/>
          <p:nvPr/>
        </p:nvSpPr>
        <p:spPr>
          <a:xfrm>
            <a:off x="1099899" y="2798445"/>
            <a:ext cx="179546" cy="47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9574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2350"/>
              <a:buFont typeface="Nunito SemiBold"/>
              <a:buNone/>
            </a:pPr>
            <a:r>
              <a:rPr lang="en-US" sz="2350" b="1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1</a:t>
            </a:r>
            <a:endParaRPr sz="2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2"/>
          <p:cNvSpPr/>
          <p:nvPr/>
        </p:nvSpPr>
        <p:spPr>
          <a:xfrm>
            <a:off x="3236119" y="2598539"/>
            <a:ext cx="2816185" cy="35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2200"/>
              <a:buFont typeface="Nunito SemiBold"/>
              <a:buNone/>
            </a:pPr>
            <a:r>
              <a:rPr lang="en-US" sz="2400" b="1" dirty="0" err="1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Pristupačnost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53" name="Google Shape;253;p12"/>
          <p:cNvSpPr/>
          <p:nvPr/>
        </p:nvSpPr>
        <p:spPr>
          <a:xfrm>
            <a:off x="3236119" y="3094077"/>
            <a:ext cx="7247215" cy="383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1850"/>
              <a:buFont typeface="PT Sans"/>
              <a:buNone/>
            </a:pP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Osiguravanje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dostupnosti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digitalnih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alata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i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asistivne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tehnologije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svima</a:t>
            </a:r>
            <a:r>
              <a:rPr lang="en-US" sz="1850" dirty="0">
                <a:solidFill>
                  <a:srgbClr val="00002E"/>
                </a:solidFill>
                <a:latin typeface="PT Sans"/>
                <a:ea typeface="PT Sans"/>
                <a:cs typeface="PT Sans"/>
                <a:sym typeface="PT Sans"/>
              </a:rPr>
              <a:t>.</a:t>
            </a:r>
            <a:endParaRPr sz="18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12"/>
          <p:cNvSpPr/>
          <p:nvPr/>
        </p:nvSpPr>
        <p:spPr>
          <a:xfrm>
            <a:off x="3116461" y="3701177"/>
            <a:ext cx="10556558" cy="15240"/>
          </a:xfrm>
          <a:prstGeom prst="roundRect">
            <a:avLst>
              <a:gd name="adj" fmla="val 2356110"/>
            </a:avLst>
          </a:prstGeom>
          <a:solidFill>
            <a:srgbClr val="2D4D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2"/>
          <p:cNvSpPr/>
          <p:nvPr/>
        </p:nvSpPr>
        <p:spPr>
          <a:xfrm>
            <a:off x="837724" y="3836075"/>
            <a:ext cx="4318278" cy="1357193"/>
          </a:xfrm>
          <a:prstGeom prst="roundRect">
            <a:avLst>
              <a:gd name="adj" fmla="val 26457"/>
            </a:avLst>
          </a:prstGeom>
          <a:solidFill>
            <a:srgbClr val="F3F3FF"/>
          </a:solidFill>
          <a:ln w="22850" cap="flat" cmpd="sng">
            <a:solidFill>
              <a:srgbClr val="018C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2"/>
          <p:cNvSpPr/>
          <p:nvPr/>
        </p:nvSpPr>
        <p:spPr>
          <a:xfrm>
            <a:off x="1099899" y="4275296"/>
            <a:ext cx="179546" cy="47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9574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2350"/>
              <a:buFont typeface="Nunito SemiBold"/>
              <a:buNone/>
            </a:pPr>
            <a:r>
              <a:rPr lang="en-US" sz="2350" b="1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2</a:t>
            </a:r>
            <a:endParaRPr sz="2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12"/>
          <p:cNvSpPr/>
          <p:nvPr/>
        </p:nvSpPr>
        <p:spPr>
          <a:xfrm>
            <a:off x="5395317" y="4075390"/>
            <a:ext cx="2816185" cy="35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5000"/>
              </a:lnSpc>
              <a:buClr>
                <a:srgbClr val="00002E"/>
              </a:buClr>
              <a:buSzPts val="2200"/>
            </a:pPr>
            <a:r>
              <a:rPr lang="en-US" sz="2400" b="1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emiBold"/>
              </a:rPr>
              <a:t>Obuka</a:t>
            </a:r>
            <a:endParaRPr sz="2400" b="1" dirty="0">
              <a:solidFill>
                <a:srgbClr val="00002E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58" name="Google Shape;258;p12"/>
          <p:cNvSpPr/>
          <p:nvPr/>
        </p:nvSpPr>
        <p:spPr>
          <a:xfrm>
            <a:off x="5395317" y="4570928"/>
            <a:ext cx="8135184" cy="383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1850"/>
              <a:buFont typeface="PT Sans"/>
              <a:buNone/>
            </a:pP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Obuka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nastavnika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i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učenika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u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korištenju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novih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tehnologija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i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svrsi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korištenja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.</a:t>
            </a:r>
            <a:endParaRPr sz="2000" dirty="0">
              <a:solidFill>
                <a:srgbClr val="00002E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59" name="Google Shape;259;p12"/>
          <p:cNvSpPr/>
          <p:nvPr/>
        </p:nvSpPr>
        <p:spPr>
          <a:xfrm>
            <a:off x="5275659" y="5178028"/>
            <a:ext cx="8397359" cy="15240"/>
          </a:xfrm>
          <a:prstGeom prst="roundRect">
            <a:avLst>
              <a:gd name="adj" fmla="val 2356110"/>
            </a:avLst>
          </a:prstGeom>
          <a:solidFill>
            <a:srgbClr val="018C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2"/>
          <p:cNvSpPr/>
          <p:nvPr/>
        </p:nvSpPr>
        <p:spPr>
          <a:xfrm>
            <a:off x="837724" y="5312926"/>
            <a:ext cx="6477476" cy="1740218"/>
          </a:xfrm>
          <a:prstGeom prst="roundRect">
            <a:avLst>
              <a:gd name="adj" fmla="val 20634"/>
            </a:avLst>
          </a:prstGeom>
          <a:solidFill>
            <a:srgbClr val="F3F3FF"/>
          </a:solidFill>
          <a:ln w="22850" cap="flat" cmpd="sng">
            <a:solidFill>
              <a:srgbClr val="DA33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2"/>
          <p:cNvSpPr/>
          <p:nvPr/>
        </p:nvSpPr>
        <p:spPr>
          <a:xfrm>
            <a:off x="1099899" y="5943719"/>
            <a:ext cx="179546" cy="47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9574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2350"/>
              <a:buFont typeface="Nunito SemiBold"/>
              <a:buNone/>
            </a:pPr>
            <a:r>
              <a:rPr lang="en-US" sz="2350" b="1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3</a:t>
            </a:r>
            <a:endParaRPr sz="2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2"/>
          <p:cNvSpPr/>
          <p:nvPr/>
        </p:nvSpPr>
        <p:spPr>
          <a:xfrm>
            <a:off x="7554516" y="5552242"/>
            <a:ext cx="2816185" cy="35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lnSpc>
                <a:spcPct val="125000"/>
              </a:lnSpc>
              <a:buClr>
                <a:srgbClr val="00002E"/>
              </a:buClr>
              <a:buSzPts val="2200"/>
              <a:buFont typeface="Arial"/>
              <a:buNone/>
            </a:pPr>
            <a:r>
              <a:rPr lang="en-US" sz="2400" b="1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emiBold"/>
              </a:rPr>
              <a:t>Infrastruktura</a:t>
            </a:r>
            <a:endParaRPr sz="2400" b="1" dirty="0">
              <a:solidFill>
                <a:srgbClr val="00002E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63" name="Google Shape;263;p12"/>
          <p:cNvSpPr/>
          <p:nvPr/>
        </p:nvSpPr>
        <p:spPr>
          <a:xfrm>
            <a:off x="7554516" y="6047780"/>
            <a:ext cx="5998845" cy="766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62162"/>
              </a:lnSpc>
              <a:buClr>
                <a:srgbClr val="00002E"/>
              </a:buClr>
              <a:buSzPts val="1850"/>
            </a:pP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Osiguravanje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kvalitetne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internet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konekcije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i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tehnološke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infrastrukture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.</a:t>
            </a:r>
            <a:endParaRPr sz="2000" dirty="0">
              <a:solidFill>
                <a:srgbClr val="00002E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1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3"/>
          <p:cNvSpPr/>
          <p:nvPr/>
        </p:nvSpPr>
        <p:spPr>
          <a:xfrm>
            <a:off x="684133" y="537686"/>
            <a:ext cx="4599503" cy="574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3600"/>
              <a:buFont typeface="Nunito SemiBold"/>
              <a:buNone/>
            </a:pPr>
            <a:r>
              <a:rPr lang="en-US" sz="3600" b="1" dirty="0" err="1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Ključne</a:t>
            </a:r>
            <a:r>
              <a:rPr lang="en-US" sz="3600" b="1" dirty="0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 </a:t>
            </a:r>
            <a:r>
              <a:rPr lang="en-US" sz="3600" b="1" dirty="0" err="1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preporuke</a:t>
            </a:r>
            <a:endParaRPr sz="36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71" name="Google Shape;271;p13"/>
          <p:cNvSpPr/>
          <p:nvPr/>
        </p:nvSpPr>
        <p:spPr>
          <a:xfrm>
            <a:off x="684133" y="1503283"/>
            <a:ext cx="7775734" cy="645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DF2"/>
              </a:buClr>
              <a:buSzPts val="5050"/>
              <a:buFont typeface="Nunito SemiBold"/>
              <a:buNone/>
            </a:pPr>
            <a:r>
              <a:rPr lang="en-US" sz="5050" b="1">
                <a:solidFill>
                  <a:srgbClr val="2D4DF2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1</a:t>
            </a:r>
            <a:endParaRPr sz="5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3"/>
          <p:cNvSpPr/>
          <p:nvPr/>
        </p:nvSpPr>
        <p:spPr>
          <a:xfrm>
            <a:off x="3422094" y="2392561"/>
            <a:ext cx="2299692" cy="287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1800"/>
              <a:buFont typeface="Nunito SemiBold"/>
              <a:buNone/>
            </a:pPr>
            <a:r>
              <a:rPr lang="en-US" sz="2400" b="1" dirty="0" err="1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Prioritet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73" name="Google Shape;273;p13"/>
          <p:cNvSpPr/>
          <p:nvPr/>
        </p:nvSpPr>
        <p:spPr>
          <a:xfrm>
            <a:off x="684133" y="2797373"/>
            <a:ext cx="7775734" cy="312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1500"/>
              <a:buFont typeface="PT Sans"/>
              <a:buNone/>
            </a:pP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Pristupačnost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i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jednakost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u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pristupu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digitalnim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alatima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i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asistivnoj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tehnologiji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.</a:t>
            </a:r>
            <a:endParaRPr sz="20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74" name="Google Shape;274;p13"/>
          <p:cNvSpPr/>
          <p:nvPr/>
        </p:nvSpPr>
        <p:spPr>
          <a:xfrm>
            <a:off x="684133" y="3794165"/>
            <a:ext cx="7775734" cy="645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8CE1"/>
              </a:buClr>
              <a:buSzPts val="5050"/>
              <a:buFont typeface="Nunito SemiBold"/>
              <a:buNone/>
            </a:pPr>
            <a:r>
              <a:rPr lang="en-US" sz="5050" b="1">
                <a:solidFill>
                  <a:srgbClr val="018CE1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2</a:t>
            </a:r>
            <a:endParaRPr sz="5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3"/>
          <p:cNvSpPr/>
          <p:nvPr/>
        </p:nvSpPr>
        <p:spPr>
          <a:xfrm>
            <a:off x="3422094" y="4683443"/>
            <a:ext cx="2299692" cy="287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25000"/>
              </a:lnSpc>
              <a:buClr>
                <a:srgbClr val="00002E"/>
              </a:buClr>
              <a:buSzPts val="1800"/>
            </a:pPr>
            <a:r>
              <a:rPr lang="en-US" sz="2400" b="1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emiBold"/>
              </a:rPr>
              <a:t>Investicija</a:t>
            </a:r>
            <a:endParaRPr sz="2400" b="1" dirty="0">
              <a:solidFill>
                <a:srgbClr val="00002E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76" name="Google Shape;276;p13"/>
          <p:cNvSpPr/>
          <p:nvPr/>
        </p:nvSpPr>
        <p:spPr>
          <a:xfrm>
            <a:off x="684133" y="5088255"/>
            <a:ext cx="7775734" cy="312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1500"/>
              <a:buFont typeface="PT Sans"/>
              <a:buNone/>
            </a:pP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Ulaganje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u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obuke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i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tehnološku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infrastrukturu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kako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bi se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podržala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implementacija</a:t>
            </a:r>
            <a:r>
              <a:rPr lang="en-US" sz="1500" dirty="0">
                <a:solidFill>
                  <a:srgbClr val="00002E"/>
                </a:solidFill>
                <a:latin typeface="PT Sans"/>
                <a:ea typeface="PT Sans"/>
                <a:cs typeface="PT Sans"/>
                <a:sym typeface="PT Sans"/>
              </a:rPr>
              <a:t>.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3"/>
          <p:cNvSpPr/>
          <p:nvPr/>
        </p:nvSpPr>
        <p:spPr>
          <a:xfrm>
            <a:off x="684133" y="6085046"/>
            <a:ext cx="7775734" cy="645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33BF"/>
              </a:buClr>
              <a:buSzPts val="5050"/>
              <a:buFont typeface="Nunito SemiBold"/>
              <a:buNone/>
            </a:pPr>
            <a:r>
              <a:rPr lang="en-US" sz="5050" b="1">
                <a:solidFill>
                  <a:srgbClr val="DA33B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3</a:t>
            </a:r>
            <a:endParaRPr sz="5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3"/>
          <p:cNvSpPr/>
          <p:nvPr/>
        </p:nvSpPr>
        <p:spPr>
          <a:xfrm>
            <a:off x="3422094" y="6974324"/>
            <a:ext cx="2299692" cy="287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25000"/>
              </a:lnSpc>
              <a:buClr>
                <a:srgbClr val="00002E"/>
              </a:buClr>
              <a:buSzPts val="1800"/>
              <a:buFont typeface="Arial"/>
              <a:buNone/>
            </a:pPr>
            <a:r>
              <a:rPr lang="en-US" sz="2400" b="1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emiBold"/>
              </a:rPr>
              <a:t>Partnerstvo</a:t>
            </a:r>
            <a:endParaRPr sz="2400" b="1" dirty="0">
              <a:solidFill>
                <a:srgbClr val="00002E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79" name="Google Shape;279;p13"/>
          <p:cNvSpPr/>
          <p:nvPr/>
        </p:nvSpPr>
        <p:spPr>
          <a:xfrm>
            <a:off x="684133" y="7379137"/>
            <a:ext cx="7775734" cy="312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1500"/>
              <a:buFont typeface="PT Sans"/>
              <a:buNone/>
            </a:pPr>
            <a:r>
              <a:rPr lang="hr-HR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Komunikacija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sa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stručnjacima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,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roditeljima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i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zajednicom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za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uspješno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0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uvođenje</a:t>
            </a:r>
            <a:r>
              <a:rPr lang="en-US" sz="20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.</a:t>
            </a:r>
            <a:endParaRPr sz="2000" dirty="0">
              <a:solidFill>
                <a:srgbClr val="00002E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4"/>
          <p:cNvSpPr txBox="1"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Jedan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od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primjera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5" name="Google Shape;28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6776" y="1673925"/>
            <a:ext cx="8987575" cy="633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1d9dc9c832_1_0"/>
          <p:cNvSpPr txBox="1">
            <a:spLocks noGrp="1"/>
          </p:cNvSpPr>
          <p:nvPr>
            <p:ph type="title"/>
          </p:nvPr>
        </p:nvSpPr>
        <p:spPr>
          <a:xfrm>
            <a:off x="1005840" y="438150"/>
            <a:ext cx="12618600" cy="15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en-US" dirty="0" err="1"/>
              <a:t>Jedan</a:t>
            </a:r>
            <a:r>
              <a:rPr lang="en-US" dirty="0"/>
              <a:t> od </a:t>
            </a:r>
            <a:r>
              <a:rPr lang="en-US" dirty="0" err="1"/>
              <a:t>primjera</a:t>
            </a:r>
            <a:r>
              <a:rPr lang="en-US" dirty="0"/>
              <a:t>:</a:t>
            </a:r>
            <a:endParaRPr dirty="0"/>
          </a:p>
        </p:txBody>
      </p:sp>
      <p:pic>
        <p:nvPicPr>
          <p:cNvPr id="291" name="Google Shape;291;g31d9dc9c832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7300" y="2028750"/>
            <a:ext cx="12515850" cy="537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1d9dc9c832_1_8"/>
          <p:cNvSpPr txBox="1">
            <a:spLocks noGrp="1"/>
          </p:cNvSpPr>
          <p:nvPr>
            <p:ph type="title"/>
          </p:nvPr>
        </p:nvSpPr>
        <p:spPr>
          <a:xfrm>
            <a:off x="1005840" y="438150"/>
            <a:ext cx="12618600" cy="15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en-US" dirty="0" err="1"/>
              <a:t>Jedan</a:t>
            </a:r>
            <a:r>
              <a:rPr lang="en-US" dirty="0"/>
              <a:t> od </a:t>
            </a:r>
            <a:r>
              <a:rPr lang="en-US" dirty="0" err="1"/>
              <a:t>primjera</a:t>
            </a:r>
            <a:r>
              <a:rPr lang="en-US" dirty="0"/>
              <a:t>:</a:t>
            </a:r>
            <a:endParaRPr dirty="0"/>
          </a:p>
        </p:txBody>
      </p:sp>
      <p:pic>
        <p:nvPicPr>
          <p:cNvPr id="297" name="Google Shape;297;g31d9dc9c832_1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5850" y="1919675"/>
            <a:ext cx="13163550" cy="582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1d9dc9c832_1_14"/>
          <p:cNvSpPr txBox="1">
            <a:spLocks noGrp="1"/>
          </p:cNvSpPr>
          <p:nvPr>
            <p:ph type="title"/>
          </p:nvPr>
        </p:nvSpPr>
        <p:spPr>
          <a:xfrm>
            <a:off x="1005840" y="438150"/>
            <a:ext cx="12618600" cy="15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en-US"/>
              <a:t>Jedan od primjera:</a:t>
            </a:r>
            <a:endParaRPr/>
          </a:p>
        </p:txBody>
      </p:sp>
      <p:pic>
        <p:nvPicPr>
          <p:cNvPr id="303" name="Google Shape;303;g31d9dc9c832_1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9850" y="1826300"/>
            <a:ext cx="8610600" cy="568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1da19ba0eb_0_0"/>
          <p:cNvSpPr txBox="1">
            <a:spLocks noGrp="1"/>
          </p:cNvSpPr>
          <p:nvPr>
            <p:ph type="title"/>
          </p:nvPr>
        </p:nvSpPr>
        <p:spPr>
          <a:xfrm>
            <a:off x="1005840" y="438150"/>
            <a:ext cx="12618600" cy="1590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g31da19ba0eb_0_0"/>
          <p:cNvSpPr txBox="1">
            <a:spLocks noGrp="1"/>
          </p:cNvSpPr>
          <p:nvPr>
            <p:ph type="body" idx="1"/>
          </p:nvPr>
        </p:nvSpPr>
        <p:spPr>
          <a:xfrm>
            <a:off x="1005840" y="2190750"/>
            <a:ext cx="12618600" cy="522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88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880" dirty="0" err="1"/>
              <a:t>Hvala</a:t>
            </a:r>
            <a:r>
              <a:rPr lang="en-US" sz="6880" dirty="0"/>
              <a:t> </a:t>
            </a:r>
            <a:r>
              <a:rPr lang="en-US" sz="6880" dirty="0" err="1"/>
              <a:t>na</a:t>
            </a:r>
            <a:r>
              <a:rPr lang="en-US" sz="6880" dirty="0"/>
              <a:t> </a:t>
            </a:r>
            <a:r>
              <a:rPr lang="en-US" sz="6880" dirty="0" err="1"/>
              <a:t>pažnji</a:t>
            </a:r>
            <a:r>
              <a:rPr lang="en-US" sz="6880" dirty="0"/>
              <a:t>!</a:t>
            </a:r>
            <a:endParaRPr sz="688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576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"/>
          <p:cNvSpPr txBox="1">
            <a:spLocks noGrp="1"/>
          </p:cNvSpPr>
          <p:nvPr>
            <p:ph type="body" idx="1"/>
          </p:nvPr>
        </p:nvSpPr>
        <p:spPr>
          <a:xfrm>
            <a:off x="936266" y="691887"/>
            <a:ext cx="12618720" cy="684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en-US" sz="1900" b="1" dirty="0" err="1">
                <a:sym typeface="Calibri"/>
              </a:rPr>
              <a:t>Mašine</a:t>
            </a:r>
            <a:r>
              <a:rPr lang="en-US" sz="1900" b="1" dirty="0">
                <a:sym typeface="Calibri"/>
              </a:rPr>
              <a:t> </a:t>
            </a:r>
            <a:r>
              <a:rPr lang="en-US" sz="1900" b="1" dirty="0" err="1">
                <a:sym typeface="Calibri"/>
              </a:rPr>
              <a:t>će</a:t>
            </a:r>
            <a:r>
              <a:rPr lang="en-US" sz="1900" b="1" dirty="0">
                <a:sym typeface="Calibri"/>
              </a:rPr>
              <a:t> </a:t>
            </a:r>
            <a:r>
              <a:rPr lang="en-US" sz="1900" b="1" dirty="0" err="1">
                <a:sym typeface="Calibri"/>
              </a:rPr>
              <a:t>uništiti</a:t>
            </a:r>
            <a:r>
              <a:rPr lang="en-US" sz="1900" b="1" dirty="0">
                <a:sym typeface="Calibri"/>
              </a:rPr>
              <a:t> </a:t>
            </a:r>
            <a:r>
              <a:rPr lang="en-US" sz="1900" b="1" dirty="0" err="1">
                <a:sym typeface="Calibri"/>
              </a:rPr>
              <a:t>radna</a:t>
            </a:r>
            <a:r>
              <a:rPr lang="en-US" sz="1900" b="1" dirty="0">
                <a:sym typeface="Calibri"/>
              </a:rPr>
              <a:t> </a:t>
            </a:r>
            <a:r>
              <a:rPr lang="en-US" sz="1900" b="1" dirty="0" err="1">
                <a:sym typeface="Calibri"/>
              </a:rPr>
              <a:t>mjesta</a:t>
            </a:r>
            <a:r>
              <a:rPr lang="en-US" sz="1900" b="1" dirty="0">
                <a:sym typeface="Calibri"/>
              </a:rPr>
              <a:t> u </a:t>
            </a:r>
            <a:r>
              <a:rPr lang="en-US" sz="1900" b="1" dirty="0" err="1">
                <a:sym typeface="Calibri"/>
              </a:rPr>
              <a:t>industriji</a:t>
            </a:r>
            <a:r>
              <a:rPr lang="en-US" sz="1900" b="1" dirty="0">
                <a:sym typeface="Calibri"/>
              </a:rPr>
              <a:t>!</a:t>
            </a:r>
            <a:endParaRPr sz="1900" dirty="0"/>
          </a:p>
          <a:p>
            <a:pPr marL="0" lvl="0" indent="0" algn="l" rtl="0">
              <a:lnSpc>
                <a:spcPct val="10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8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8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1800" b="1" dirty="0" err="1">
                <a:latin typeface="Calibri"/>
                <a:ea typeface="Calibri"/>
                <a:cs typeface="Calibri"/>
                <a:sym typeface="Calibri"/>
              </a:rPr>
              <a:t>Televizija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err="1">
                <a:latin typeface="Calibri"/>
                <a:ea typeface="Calibri"/>
                <a:cs typeface="Calibri"/>
                <a:sym typeface="Calibri"/>
              </a:rPr>
              <a:t>će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err="1">
                <a:latin typeface="Calibri"/>
                <a:ea typeface="Calibri"/>
                <a:cs typeface="Calibri"/>
                <a:sym typeface="Calibri"/>
              </a:rPr>
              <a:t>uništiti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err="1">
                <a:latin typeface="Calibri"/>
                <a:ea typeface="Calibri"/>
                <a:cs typeface="Calibri"/>
                <a:sym typeface="Calibri"/>
              </a:rPr>
              <a:t>društvenu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err="1">
                <a:latin typeface="Calibri"/>
                <a:ea typeface="Calibri"/>
                <a:cs typeface="Calibri"/>
                <a:sym typeface="Calibri"/>
              </a:rPr>
              <a:t>interakciju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!</a:t>
            </a:r>
            <a:br>
              <a:rPr lang="en-US" sz="1800" b="1" dirty="0">
                <a:latin typeface="Calibri"/>
                <a:ea typeface="Calibri"/>
                <a:cs typeface="Calibri"/>
                <a:sym typeface="Calibri"/>
              </a:rPr>
            </a:br>
            <a:endParaRPr sz="18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8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3. Film </a:t>
            </a:r>
            <a:r>
              <a:rPr lang="en-US" sz="1800" b="1" dirty="0" err="1">
                <a:latin typeface="Calibri"/>
                <a:ea typeface="Calibri"/>
                <a:cs typeface="Calibri"/>
                <a:sym typeface="Calibri"/>
              </a:rPr>
              <a:t>će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err="1">
                <a:latin typeface="Calibri"/>
                <a:ea typeface="Calibri"/>
                <a:cs typeface="Calibri"/>
                <a:sym typeface="Calibri"/>
              </a:rPr>
              <a:t>zamijeniti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err="1">
                <a:latin typeface="Calibri"/>
                <a:ea typeface="Calibri"/>
                <a:cs typeface="Calibri"/>
                <a:sym typeface="Calibri"/>
              </a:rPr>
              <a:t>udžbenike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! </a:t>
            </a:r>
            <a:endParaRPr dirty="0"/>
          </a:p>
          <a:p>
            <a:pPr marL="0" lvl="0" indent="0" algn="l" rtl="0">
              <a:lnSpc>
                <a:spcPct val="107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8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7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1800" b="1" dirty="0" err="1">
                <a:latin typeface="Calibri"/>
                <a:ea typeface="Calibri"/>
                <a:cs typeface="Calibri"/>
                <a:sym typeface="Calibri"/>
              </a:rPr>
              <a:t>Računari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err="1">
                <a:latin typeface="Calibri"/>
                <a:ea typeface="Calibri"/>
                <a:cs typeface="Calibri"/>
                <a:sym typeface="Calibri"/>
              </a:rPr>
              <a:t>će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err="1">
                <a:latin typeface="Calibri"/>
                <a:ea typeface="Calibri"/>
                <a:cs typeface="Calibri"/>
                <a:sym typeface="Calibri"/>
              </a:rPr>
              <a:t>eliminirati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err="1">
                <a:latin typeface="Calibri"/>
                <a:ea typeface="Calibri"/>
                <a:cs typeface="Calibri"/>
                <a:sym typeface="Calibri"/>
              </a:rPr>
              <a:t>potrebe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 za </a:t>
            </a:r>
            <a:r>
              <a:rPr lang="en-US" sz="1800" b="1" dirty="0" err="1">
                <a:latin typeface="Calibri"/>
                <a:ea typeface="Calibri"/>
                <a:cs typeface="Calibri"/>
                <a:sym typeface="Calibri"/>
              </a:rPr>
              <a:t>ljudskim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err="1">
                <a:latin typeface="Calibri"/>
                <a:ea typeface="Calibri"/>
                <a:cs typeface="Calibri"/>
                <a:sym typeface="Calibri"/>
              </a:rPr>
              <a:t>radnicima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!</a:t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7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7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5. Internet </a:t>
            </a:r>
            <a:r>
              <a:rPr lang="en-US" sz="1800" b="1" dirty="0" err="1">
                <a:latin typeface="Calibri"/>
                <a:ea typeface="Calibri"/>
                <a:cs typeface="Calibri"/>
                <a:sym typeface="Calibri"/>
              </a:rPr>
              <a:t>će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err="1">
                <a:latin typeface="Calibri"/>
                <a:ea typeface="Calibri"/>
                <a:cs typeface="Calibri"/>
                <a:sym typeface="Calibri"/>
              </a:rPr>
              <a:t>uništiti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err="1">
                <a:latin typeface="Calibri"/>
                <a:ea typeface="Calibri"/>
                <a:cs typeface="Calibri"/>
                <a:sym typeface="Calibri"/>
              </a:rPr>
              <a:t>knjige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err="1">
                <a:latin typeface="Calibri"/>
                <a:ea typeface="Calibri"/>
                <a:cs typeface="Calibri"/>
                <a:sym typeface="Calibri"/>
              </a:rPr>
              <a:t>književnost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!</a:t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7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7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6. Video </a:t>
            </a:r>
            <a:r>
              <a:rPr lang="en-US" sz="1800" b="1" dirty="0" err="1">
                <a:latin typeface="Calibri"/>
                <a:ea typeface="Calibri"/>
                <a:cs typeface="Calibri"/>
                <a:sym typeface="Calibri"/>
              </a:rPr>
              <a:t>igre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err="1">
                <a:latin typeface="Calibri"/>
                <a:ea typeface="Calibri"/>
                <a:cs typeface="Calibri"/>
                <a:sym typeface="Calibri"/>
              </a:rPr>
              <a:t>će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err="1">
                <a:latin typeface="Calibri"/>
                <a:ea typeface="Calibri"/>
                <a:cs typeface="Calibri"/>
                <a:sym typeface="Calibri"/>
              </a:rPr>
              <a:t>uništiti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 moral </a:t>
            </a:r>
            <a:r>
              <a:rPr lang="en-US" sz="1800" b="1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err="1">
                <a:latin typeface="Calibri"/>
                <a:ea typeface="Calibri"/>
                <a:cs typeface="Calibri"/>
                <a:sym typeface="Calibri"/>
              </a:rPr>
              <a:t>društvene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err="1">
                <a:latin typeface="Calibri"/>
                <a:ea typeface="Calibri"/>
                <a:cs typeface="Calibri"/>
                <a:sym typeface="Calibri"/>
              </a:rPr>
              <a:t>vrijednosti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!</a:t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7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110" name="Google Shape;110;p2"/>
          <p:cNvSpPr txBox="1"/>
          <p:nvPr/>
        </p:nvSpPr>
        <p:spPr>
          <a:xfrm>
            <a:off x="901479" y="1100715"/>
            <a:ext cx="12688294" cy="656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8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„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Kada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su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tokom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19.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stoljeća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uvedene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parne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mašine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mnogi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su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radnici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vjerovali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da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će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mašine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uništiti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njihova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radna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mjesta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posebno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u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tekstilnoj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industriji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Pokret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Ludita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(Luddite movement)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iz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1811.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godine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uništavao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je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mašine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u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pokušaju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da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zaštiti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radnike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ali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se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industrijalizacija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kraju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pokazala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kao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pokretač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novih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poslova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ekonomskog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razvoja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" (Clark, 2007)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b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„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Sredinom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20.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stoljeća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televizija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je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smatrana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prijetnjom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jer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su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stručnjaci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tvrdili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da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će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ljudi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prestati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međusobno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komunicirati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provoditi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vrijeme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isključivo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pred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ekranima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Međutim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društvena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interakcija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se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prilagodila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razvijala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zajedno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s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televizijom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" (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Spigel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1992)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„Thomas Edison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najavljivao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da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će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film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zamijeniti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udžbenike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a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vjerovatno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učitelje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još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1922.godine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što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se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naravno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nije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dogodilo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“ (Rosenberg, 2001)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„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Tokom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1960-ih,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pojavom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računara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predviđalo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se da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će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oni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u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potpunosti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zamijeniti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ljude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u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mnogim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profesijama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 Herbert Simon,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poznati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naučnik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tvrdio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je da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će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do 1985.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svi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menadžeri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biti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zamijenjeni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računarima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ali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umjesto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toga,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tehnologija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je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postala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alat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koji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poboljšava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efikasnost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ljudi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" </a:t>
            </a:r>
            <a:r>
              <a:rPr lang="en-US" sz="1800" i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(Simon, 1965)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Kada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je internet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počeo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 se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širi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1990-ih,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mnogi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vjerovali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će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štampane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knjige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postati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zastarjele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će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književnost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izgubiti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značaju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Ipak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danas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štampane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knjige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imaju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važnu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ulogu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kulturi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društvu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uprkos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popularnosti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digitalnih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 </a:t>
            </a:r>
            <a:r>
              <a:rPr lang="en-US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(Kelly, 1998)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„U 1980-im, video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igre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poput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Pac-Mana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Space Invaders-a bile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kritikovane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neki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tvrdili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će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negativno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uticati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omladinu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smanjiti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moralne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vrijednosti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produktivnost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Danas se video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igre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često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koriste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obrazovne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svrhe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alat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za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terapiju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</a:t>
            </a:r>
            <a:r>
              <a:rPr lang="en-US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8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Provenzo</a:t>
            </a:r>
            <a:r>
              <a:rPr lang="en-US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1991)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74320" marR="0" lvl="0" indent="-76962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359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"/>
          <p:cNvSpPr txBox="1"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en-US" dirty="0" err="1"/>
              <a:t>Kritičko</a:t>
            </a:r>
            <a:r>
              <a:rPr lang="en-US" dirty="0"/>
              <a:t> vs. </a:t>
            </a:r>
            <a:r>
              <a:rPr lang="en-US" dirty="0" err="1"/>
              <a:t>kreativno</a:t>
            </a:r>
            <a:r>
              <a:rPr lang="en-US" dirty="0"/>
              <a:t> </a:t>
            </a:r>
            <a:r>
              <a:rPr lang="en-US" dirty="0" err="1"/>
              <a:t>mišljenje</a:t>
            </a:r>
            <a:endParaRPr dirty="0"/>
          </a:p>
        </p:txBody>
      </p:sp>
      <p:graphicFrame>
        <p:nvGraphicFramePr>
          <p:cNvPr id="116" name="Google Shape;116;p3"/>
          <p:cNvGraphicFramePr/>
          <p:nvPr/>
        </p:nvGraphicFramePr>
        <p:xfrm>
          <a:off x="1162878" y="1584190"/>
          <a:ext cx="11867300" cy="6127480"/>
        </p:xfrm>
        <a:graphic>
          <a:graphicData uri="http://schemas.openxmlformats.org/drawingml/2006/table">
            <a:tbl>
              <a:tblPr firstRow="1" bandRow="1">
                <a:noFill/>
                <a:tableStyleId>{99BCB799-93F1-41EE-9943-9770FD0F5DBC}</a:tableStyleId>
              </a:tblPr>
              <a:tblGrid>
                <a:gridCol w="5933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3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9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u="none" strike="noStrike" cap="none"/>
                        <a:t>KRITIČKO MIŠLJENJE</a:t>
                      </a:r>
                      <a:endParaRPr/>
                    </a:p>
                  </a:txBody>
                  <a:tcPr marL="109725" marR="109725" marT="54875" marB="548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/>
                        <a:t>KREATIVNO MIŠLJENJE</a:t>
                      </a:r>
                      <a:endParaRPr/>
                    </a:p>
                  </a:txBody>
                  <a:tcPr marL="109725" marR="109725" marT="54875" marB="5487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1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dirty="0" err="1"/>
                        <a:t>Sposobnost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analize</a:t>
                      </a:r>
                      <a:r>
                        <a:rPr lang="en-US" sz="2600" dirty="0"/>
                        <a:t>, </a:t>
                      </a:r>
                      <a:r>
                        <a:rPr lang="en-US" sz="2600" dirty="0" err="1"/>
                        <a:t>zaključivanja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i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logičkog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razmišljanja</a:t>
                      </a:r>
                      <a:r>
                        <a:rPr lang="en-US" sz="2600" dirty="0"/>
                        <a:t>.</a:t>
                      </a:r>
                      <a:endParaRPr dirty="0"/>
                    </a:p>
                  </a:txBody>
                  <a:tcPr marL="109725" marR="109725" marT="54875" marB="548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/>
                        <a:t>Sposobnost da sagledamo nove perspektive i inoviramo.</a:t>
                      </a:r>
                      <a:endParaRPr/>
                    </a:p>
                  </a:txBody>
                  <a:tcPr marL="109725" marR="109725" marT="54875" marB="5487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8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/>
                        <a:t>Potiče postavljanje pitanja i testiranje pretpostavki.</a:t>
                      </a:r>
                      <a:endParaRPr/>
                    </a:p>
                  </a:txBody>
                  <a:tcPr marL="109725" marR="109725" marT="54875" marB="548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/>
                        <a:t>Potiče istraživanje i stvaranje novih ideja.</a:t>
                      </a:r>
                      <a:endParaRPr/>
                    </a:p>
                  </a:txBody>
                  <a:tcPr marL="109725" marR="109725" marT="54875" marB="5487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8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dirty="0" err="1"/>
                        <a:t>Zasnovano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na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činjenicama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i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dokazima</a:t>
                      </a:r>
                      <a:r>
                        <a:rPr lang="en-US" sz="2600" dirty="0"/>
                        <a:t>.</a:t>
                      </a:r>
                      <a:endParaRPr dirty="0"/>
                    </a:p>
                  </a:txBody>
                  <a:tcPr marL="109725" marR="109725" marT="54875" marB="548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/>
                        <a:t>Omogućava nekonvencionalne pristupe problemima.</a:t>
                      </a:r>
                      <a:endParaRPr/>
                    </a:p>
                  </a:txBody>
                  <a:tcPr marL="109725" marR="109725" marT="54875" marB="5487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1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/>
                        <a:t>Usmjereno na donošenje odluka i rješavanje problema.</a:t>
                      </a:r>
                      <a:endParaRPr/>
                    </a:p>
                  </a:txBody>
                  <a:tcPr marL="109725" marR="109725" marT="54875" marB="548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/>
                        <a:t>Podstiče kreativnost i prilagođavanje novim situacijama.</a:t>
                      </a:r>
                      <a:endParaRPr/>
                    </a:p>
                  </a:txBody>
                  <a:tcPr marL="109725" marR="109725" marT="54875" marB="5487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1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/>
                        <a:t>Analizira pouzdanost informacija i argumentira stavove.</a:t>
                      </a:r>
                      <a:endParaRPr/>
                    </a:p>
                  </a:txBody>
                  <a:tcPr marL="109725" marR="109725" marT="54875" marB="548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/>
                        <a:t>Eksperimentiše s idejama i istražuje alternativna rješenja.</a:t>
                      </a:r>
                      <a:endParaRPr/>
                    </a:p>
                  </a:txBody>
                  <a:tcPr marL="109725" marR="109725" marT="54875" marB="5487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8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/>
                        <a:t>Sagledava informacije objektivno i disciplinovano.</a:t>
                      </a:r>
                      <a:endParaRPr/>
                    </a:p>
                  </a:txBody>
                  <a:tcPr marL="109725" marR="109725" marT="54875" marB="548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dirty="0" err="1"/>
                        <a:t>Fokusira</a:t>
                      </a:r>
                      <a:r>
                        <a:rPr lang="en-US" sz="2600" dirty="0"/>
                        <a:t> se </a:t>
                      </a:r>
                      <a:r>
                        <a:rPr lang="en-US" sz="2600" dirty="0" err="1"/>
                        <a:t>na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inovacije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i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stvaranje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novih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vrijednosti</a:t>
                      </a:r>
                      <a:r>
                        <a:rPr lang="en-US" sz="2600" dirty="0"/>
                        <a:t>.</a:t>
                      </a:r>
                      <a:endParaRPr dirty="0"/>
                    </a:p>
                  </a:txBody>
                  <a:tcPr marL="109725" marR="109725" marT="54875" marB="5487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"/>
          <p:cNvSpPr txBox="1"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80"/>
              <a:buFont typeface="Calibri"/>
              <a:buNone/>
            </a:pPr>
            <a:endParaRPr/>
          </a:p>
        </p:txBody>
      </p:sp>
      <p:graphicFrame>
        <p:nvGraphicFramePr>
          <p:cNvPr id="122" name="Google Shape;122;p4"/>
          <p:cNvGraphicFramePr/>
          <p:nvPr/>
        </p:nvGraphicFramePr>
        <p:xfrm>
          <a:off x="1006475" y="2190750"/>
          <a:ext cx="12510750" cy="4885925"/>
        </p:xfrm>
        <a:graphic>
          <a:graphicData uri="http://schemas.openxmlformats.org/drawingml/2006/table">
            <a:tbl>
              <a:tblPr firstRow="1" bandRow="1">
                <a:noFill/>
                <a:tableStyleId>{99BCB799-93F1-41EE-9943-9770FD0F5DBC}</a:tableStyleId>
              </a:tblPr>
              <a:tblGrid>
                <a:gridCol w="6255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55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7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dirty="0"/>
                        <a:t>KRITIČKO MIŠLJENJE</a:t>
                      </a:r>
                      <a:endParaRPr dirty="0"/>
                    </a:p>
                  </a:txBody>
                  <a:tcPr marL="109725" marR="109725" marT="54875" marB="548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/>
                        <a:t>KREATIVNO MIŠLJENJE</a:t>
                      </a:r>
                      <a:endParaRPr/>
                    </a:p>
                  </a:txBody>
                  <a:tcPr marL="109725" marR="109725" marT="54875" marB="5487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Analiza</a:t>
                      </a: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izvora</a:t>
                      </a: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vijesti</a:t>
                      </a: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</a:t>
                      </a:r>
                      <a:r>
                        <a:rPr lang="en-US" sz="2000" b="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provjera</a:t>
                      </a: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vjerodostojnosti</a:t>
                      </a: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izvora</a:t>
                      </a: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vijesti</a:t>
                      </a: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analiziranje</a:t>
                      </a: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autora</a:t>
                      </a: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datuma</a:t>
                      </a: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</a:t>
                      </a: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svrhe</a:t>
                      </a: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objave</a:t>
                      </a: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  <a:endParaRPr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Stvaranje originalnih vijesti: pisanje vlastitog članka koristeći provjerene informacije na inovativan način.</a:t>
                      </a:r>
                      <a:endParaRPr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9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Identifikacija manipulacije: otkrivanje pristrasnosti u medijskim porukama i prepoznavanje propagande.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Kreativno odgovaranje na manipulaciju: kreiranje edukativnog sadržaja koji objašnjava kako prepoznati lažne vijesti.</a:t>
                      </a:r>
                      <a:endParaRPr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9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Evaluacija dokaza: provjeravanje činjenica i usporedba informacija iz različitih izvora.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Osmišljavanje</a:t>
                      </a: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alternativnih</a:t>
                      </a: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scenarija</a:t>
                      </a: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</a:t>
                      </a:r>
                      <a:r>
                        <a:rPr lang="en-US" sz="2000" b="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kreiranje</a:t>
                      </a: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simulacija</a:t>
                      </a: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o tome </a:t>
                      </a:r>
                      <a:r>
                        <a:rPr lang="en-US" sz="2000" b="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kako</a:t>
                      </a: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bi </a:t>
                      </a:r>
                      <a:r>
                        <a:rPr lang="en-US" sz="2000" b="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medijska</a:t>
                      </a: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priča</a:t>
                      </a: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mogla</a:t>
                      </a: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izgledati</a:t>
                      </a: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iz</a:t>
                      </a: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drugih</a:t>
                      </a: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perspektiva</a:t>
                      </a: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  <a:endParaRPr dirty="0"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9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Postavljanje ključnih pitanja: postavljanje pitanja poput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„Ko ima korist od ove informacije?” ili „Zašto je ova priča objavljena?”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Eksperimentisanje s formatima: korištenje različitih medijskih formata (video, infografike) za predstavljanje tema.</a:t>
                      </a:r>
                      <a:endParaRPr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9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Procjena etičkih aspekata: kritička analiza da li je sadržaj etičan i odgovoran prema publici.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Promovisanje</a:t>
                      </a: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etičkog</a:t>
                      </a: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novinarstva</a:t>
                      </a: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</a:t>
                      </a:r>
                      <a:r>
                        <a:rPr lang="en-US" sz="2000" b="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kreiranje</a:t>
                      </a: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kampanje</a:t>
                      </a: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koja</a:t>
                      </a: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podstiče</a:t>
                      </a: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odgovorno</a:t>
                      </a: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</a:t>
                      </a: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transparentno</a:t>
                      </a: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izvještavanje</a:t>
                      </a:r>
                      <a:r>
                        <a:rPr lang="en-US" sz="2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  <a:endParaRPr dirty="0"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630400" cy="299216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/>
          <p:nvPr/>
        </p:nvSpPr>
        <p:spPr>
          <a:xfrm>
            <a:off x="837724" y="3803333"/>
            <a:ext cx="10776823" cy="704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4400"/>
              <a:buFont typeface="Nunito SemiBold"/>
              <a:buNone/>
            </a:pPr>
            <a:r>
              <a:rPr lang="en-US" sz="4400" b="1" dirty="0" err="1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Kritičko</a:t>
            </a:r>
            <a:r>
              <a:rPr lang="en-US" sz="4400" b="1" dirty="0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 </a:t>
            </a:r>
            <a:r>
              <a:rPr lang="en-US" sz="4400" b="1" dirty="0" err="1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mišljenje</a:t>
            </a:r>
            <a:r>
              <a:rPr lang="en-US" sz="4400" b="1" dirty="0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 </a:t>
            </a:r>
            <a:r>
              <a:rPr lang="en-US" sz="4400" b="1" dirty="0" err="1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kroz</a:t>
            </a:r>
            <a:r>
              <a:rPr lang="en-US" sz="4400" b="1" dirty="0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 </a:t>
            </a:r>
            <a:r>
              <a:rPr lang="en-US" sz="4400" b="1" dirty="0" err="1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interaktivne</a:t>
            </a:r>
            <a:r>
              <a:rPr lang="en-US" sz="4400" b="1" dirty="0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 </a:t>
            </a:r>
            <a:r>
              <a:rPr lang="en-US" sz="4400" b="1" dirty="0" err="1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resurse</a:t>
            </a:r>
            <a:endParaRPr sz="44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30" name="Google Shape;130;p5"/>
          <p:cNvSpPr/>
          <p:nvPr/>
        </p:nvSpPr>
        <p:spPr>
          <a:xfrm>
            <a:off x="837724" y="4866323"/>
            <a:ext cx="4158734" cy="2551986"/>
          </a:xfrm>
          <a:prstGeom prst="roundRect">
            <a:avLst>
              <a:gd name="adj" fmla="val 14070"/>
            </a:avLst>
          </a:prstGeom>
          <a:solidFill>
            <a:srgbClr val="F3F3FF"/>
          </a:solidFill>
          <a:ln w="22850" cap="flat" cmpd="sng">
            <a:solidFill>
              <a:srgbClr val="2D4D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5"/>
          <p:cNvSpPr/>
          <p:nvPr/>
        </p:nvSpPr>
        <p:spPr>
          <a:xfrm>
            <a:off x="1099899" y="5128498"/>
            <a:ext cx="2816185" cy="35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2200"/>
              <a:buFont typeface="Nunito SemiBold"/>
              <a:buNone/>
            </a:pPr>
            <a:r>
              <a:rPr lang="en-US" sz="2400" b="1" dirty="0" err="1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Analiza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1099899" y="5624036"/>
            <a:ext cx="3634383" cy="114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1850"/>
              <a:buFont typeface="PT Sans"/>
              <a:buNone/>
            </a:pPr>
            <a:r>
              <a:rPr lang="en-US" sz="24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Digitalni</a:t>
            </a:r>
            <a:r>
              <a:rPr lang="en-US" sz="24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24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alati</a:t>
            </a:r>
            <a:r>
              <a:rPr lang="en-US" sz="24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24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potiču</a:t>
            </a:r>
            <a:r>
              <a:rPr lang="en-US" sz="24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24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kritičko</a:t>
            </a:r>
            <a:r>
              <a:rPr lang="en-US" sz="24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24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razmatranje</a:t>
            </a:r>
            <a:r>
              <a:rPr lang="en-US" sz="24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24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informacija</a:t>
            </a:r>
            <a:r>
              <a:rPr lang="en-US" sz="24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, </a:t>
            </a:r>
            <a:r>
              <a:rPr lang="en-US" sz="24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analiza</a:t>
            </a:r>
            <a:r>
              <a:rPr lang="en-US" sz="24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24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i</a:t>
            </a:r>
            <a:r>
              <a:rPr lang="en-US" sz="24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24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sinteza</a:t>
            </a:r>
            <a:r>
              <a:rPr lang="en-US" sz="24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24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različitih</a:t>
            </a:r>
            <a:r>
              <a:rPr lang="en-US" sz="24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24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izvora</a:t>
            </a:r>
            <a:r>
              <a:rPr lang="en-US" sz="24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.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5235773" y="4866323"/>
            <a:ext cx="4158734" cy="2551986"/>
          </a:xfrm>
          <a:prstGeom prst="roundRect">
            <a:avLst>
              <a:gd name="adj" fmla="val 14070"/>
            </a:avLst>
          </a:prstGeom>
          <a:solidFill>
            <a:srgbClr val="F3F3FF"/>
          </a:solidFill>
          <a:ln w="22850" cap="flat" cmpd="sng">
            <a:solidFill>
              <a:srgbClr val="018C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5"/>
          <p:cNvSpPr/>
          <p:nvPr/>
        </p:nvSpPr>
        <p:spPr>
          <a:xfrm>
            <a:off x="5497949" y="5128498"/>
            <a:ext cx="2816185" cy="35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5000"/>
              </a:lnSpc>
              <a:buClr>
                <a:srgbClr val="00002E"/>
              </a:buClr>
              <a:buSzPts val="2200"/>
            </a:pPr>
            <a:r>
              <a:rPr lang="en-US" sz="2400" b="1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emiBold"/>
              </a:rPr>
              <a:t>Evaluacija</a:t>
            </a:r>
            <a:endParaRPr sz="2400" b="1" dirty="0">
              <a:solidFill>
                <a:srgbClr val="00002E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5497949" y="5624036"/>
            <a:ext cx="3634383" cy="153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2E"/>
              </a:buClr>
              <a:buSzPts val="1850"/>
            </a:pPr>
            <a:r>
              <a:rPr lang="en-US" sz="24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Učenici</a:t>
            </a:r>
            <a:r>
              <a:rPr lang="en-US" sz="24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4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uče</a:t>
            </a:r>
            <a:r>
              <a:rPr lang="en-US" sz="24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da </a:t>
            </a:r>
            <a:r>
              <a:rPr lang="en-US" sz="24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procjenjuju</a:t>
            </a:r>
            <a:r>
              <a:rPr lang="en-US" sz="24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4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pouzdanost</a:t>
            </a:r>
            <a:r>
              <a:rPr lang="en-US" sz="24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4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i</a:t>
            </a:r>
            <a:r>
              <a:rPr lang="en-US" sz="24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4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vjerodostojnost</a:t>
            </a:r>
            <a:r>
              <a:rPr lang="en-US" sz="24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4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informacija</a:t>
            </a:r>
            <a:r>
              <a:rPr lang="en-US" sz="24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, </a:t>
            </a:r>
            <a:r>
              <a:rPr lang="en-US" sz="24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prepoznajući</a:t>
            </a:r>
            <a:r>
              <a:rPr lang="en-US" sz="24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4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lažne</a:t>
            </a:r>
            <a:r>
              <a:rPr lang="en-US" sz="24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4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vijesti</a:t>
            </a:r>
            <a:r>
              <a:rPr lang="en-US" sz="24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4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i</a:t>
            </a:r>
            <a:r>
              <a:rPr lang="en-US" sz="24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4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manipulacije</a:t>
            </a:r>
            <a:r>
              <a:rPr lang="en-US" sz="24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.</a:t>
            </a:r>
            <a:endParaRPr sz="2400" dirty="0">
              <a:solidFill>
                <a:srgbClr val="00002E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9633823" y="4866323"/>
            <a:ext cx="4158734" cy="2551986"/>
          </a:xfrm>
          <a:prstGeom prst="roundRect">
            <a:avLst>
              <a:gd name="adj" fmla="val 14070"/>
            </a:avLst>
          </a:prstGeom>
          <a:solidFill>
            <a:srgbClr val="F3F3FF"/>
          </a:solidFill>
          <a:ln w="22850" cap="flat" cmpd="sng">
            <a:solidFill>
              <a:srgbClr val="DA33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5"/>
          <p:cNvSpPr/>
          <p:nvPr/>
        </p:nvSpPr>
        <p:spPr>
          <a:xfrm>
            <a:off x="9895999" y="5128498"/>
            <a:ext cx="2816185" cy="35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lnSpc>
                <a:spcPct val="125000"/>
              </a:lnSpc>
              <a:buClr>
                <a:srgbClr val="00002E"/>
              </a:buClr>
              <a:buSzPts val="2200"/>
              <a:buFont typeface="Arial"/>
              <a:buNone/>
            </a:pPr>
            <a:r>
              <a:rPr lang="en-US" sz="2400" b="1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emiBold"/>
              </a:rPr>
              <a:t>Kreativnost</a:t>
            </a:r>
            <a:endParaRPr sz="2400" b="1" dirty="0">
              <a:solidFill>
                <a:srgbClr val="00002E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9895999" y="5624036"/>
            <a:ext cx="3634383" cy="153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buClr>
                <a:srgbClr val="00002E"/>
              </a:buClr>
              <a:buSzPts val="1850"/>
              <a:buFont typeface="Arial"/>
              <a:buNone/>
            </a:pPr>
            <a:r>
              <a:rPr lang="en-US" sz="24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Podstiču</a:t>
            </a:r>
            <a:r>
              <a:rPr lang="en-US" sz="24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4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kreativno</a:t>
            </a:r>
            <a:r>
              <a:rPr lang="en-US" sz="24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4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izražavanje</a:t>
            </a:r>
            <a:r>
              <a:rPr lang="en-US" sz="24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4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i</a:t>
            </a:r>
            <a:r>
              <a:rPr lang="en-US" sz="24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4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rješavanje</a:t>
            </a:r>
            <a:r>
              <a:rPr lang="en-US" sz="24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4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problema</a:t>
            </a:r>
            <a:r>
              <a:rPr lang="en-US" sz="24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, </a:t>
            </a:r>
            <a:r>
              <a:rPr lang="en-US" sz="24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razvijajući</a:t>
            </a:r>
            <a:r>
              <a:rPr lang="en-US" sz="24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4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vještine</a:t>
            </a:r>
            <a:r>
              <a:rPr lang="en-US" sz="24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4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kritičkog</a:t>
            </a:r>
            <a:r>
              <a:rPr lang="en-US" sz="24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4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mišljenja</a:t>
            </a:r>
            <a:r>
              <a:rPr lang="en-US" sz="24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4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kroz</a:t>
            </a:r>
            <a:r>
              <a:rPr lang="en-US" sz="24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4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praktičnu</a:t>
            </a:r>
            <a:r>
              <a:rPr lang="en-US" sz="24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240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primjenu</a:t>
            </a:r>
            <a:r>
              <a:rPr lang="en-US" sz="240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.</a:t>
            </a:r>
            <a:endParaRPr sz="2400" dirty="0">
              <a:solidFill>
                <a:srgbClr val="00002E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607321" y="0"/>
            <a:ext cx="6023079" cy="811721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6"/>
          <p:cNvSpPr txBox="1"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80"/>
              <a:buFont typeface="Calibri"/>
              <a:buNone/>
            </a:pPr>
            <a:endParaRPr/>
          </a:p>
        </p:txBody>
      </p:sp>
      <p:sp>
        <p:nvSpPr>
          <p:cNvPr id="145" name="Google Shape;145;p6"/>
          <p:cNvSpPr txBox="1"/>
          <p:nvPr/>
        </p:nvSpPr>
        <p:spPr>
          <a:xfrm>
            <a:off x="1133061" y="2425148"/>
            <a:ext cx="6530009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Kritičko</a:t>
            </a:r>
            <a:r>
              <a:rPr lang="en-US" sz="18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mišljenje</a:t>
            </a:r>
            <a:r>
              <a:rPr lang="en-US" sz="18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je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proces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analize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procjene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logičkog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zaključivanja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osnovu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dostupnih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informacija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činjenica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Njegova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svrha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je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donijeti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informirane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racionalne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odluke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Kreativno</a:t>
            </a:r>
            <a:r>
              <a:rPr lang="en-US" sz="18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mišljenje</a:t>
            </a:r>
            <a:r>
              <a:rPr lang="en-US" sz="18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je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proces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generisanja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novih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originalnih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inovativnih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ideja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ili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rješenja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za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probleme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Cilj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je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pronaći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alternativne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pristupe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razmišljati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izvan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uobičajenih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okvira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Medijska</a:t>
            </a:r>
            <a:r>
              <a:rPr lang="en-US" sz="18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pismenost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predstavlja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skup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vještina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znanja</a:t>
            </a:r>
            <a:r>
              <a:rPr lang="hr-HR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vrijednosti i uvjerenja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hr-HR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kompetencija</a:t>
            </a:r>
            <a:r>
              <a:rPr lang="hr-HR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koje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omogućavaju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pojedincima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da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efikasno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pristupe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analiziraju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kritički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procijene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stvaraju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medijske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sadržaje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u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različitim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formatima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različitim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platformama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 Ona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uključuje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sposobnost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razumijevanja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kako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mediji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funkcionišu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kako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oblikuju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poruke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kako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utiču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na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naše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mišljenje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stavove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ponašanje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6" name="Google Shape;14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93975" y="0"/>
            <a:ext cx="6436425" cy="7881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7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9955" y="227261"/>
            <a:ext cx="2156790" cy="323518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7"/>
          <p:cNvSpPr/>
          <p:nvPr/>
        </p:nvSpPr>
        <p:spPr>
          <a:xfrm>
            <a:off x="837724" y="1006316"/>
            <a:ext cx="7468553" cy="140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4400"/>
              <a:buFont typeface="Nunito SemiBold"/>
              <a:buNone/>
            </a:pPr>
            <a:r>
              <a:rPr lang="en-US" sz="4400" b="1" dirty="0" err="1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Prednosti</a:t>
            </a:r>
            <a:r>
              <a:rPr lang="en-US" sz="4400" b="1" dirty="0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 </a:t>
            </a:r>
            <a:r>
              <a:rPr lang="en-US" sz="4400" b="1" dirty="0" err="1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asistivne</a:t>
            </a:r>
            <a:r>
              <a:rPr lang="en-US" sz="4400" b="1" dirty="0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 </a:t>
            </a:r>
            <a:r>
              <a:rPr lang="en-US" sz="4400" b="1" dirty="0" err="1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tehnologije</a:t>
            </a:r>
            <a:endParaRPr sz="44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54" name="Google Shape;154;p7"/>
          <p:cNvSpPr/>
          <p:nvPr/>
        </p:nvSpPr>
        <p:spPr>
          <a:xfrm>
            <a:off x="837724" y="3042523"/>
            <a:ext cx="538520" cy="538520"/>
          </a:xfrm>
          <a:prstGeom prst="roundRect">
            <a:avLst>
              <a:gd name="adj" fmla="val 66677"/>
            </a:avLst>
          </a:prstGeom>
          <a:solidFill>
            <a:srgbClr val="F3F3FF"/>
          </a:solidFill>
          <a:ln w="22850" cap="flat" cmpd="sng">
            <a:solidFill>
              <a:srgbClr val="2D4D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7"/>
          <p:cNvSpPr/>
          <p:nvPr/>
        </p:nvSpPr>
        <p:spPr>
          <a:xfrm>
            <a:off x="1005602" y="3142774"/>
            <a:ext cx="202763" cy="33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2650"/>
              <a:buFont typeface="Nunito SemiBold"/>
              <a:buNone/>
            </a:pPr>
            <a:r>
              <a:rPr lang="en-US" sz="2650" b="1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1</a:t>
            </a:r>
            <a:endParaRPr sz="26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7"/>
          <p:cNvSpPr/>
          <p:nvPr/>
        </p:nvSpPr>
        <p:spPr>
          <a:xfrm>
            <a:off x="1615559" y="3042523"/>
            <a:ext cx="2816185" cy="35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2200"/>
              <a:buFont typeface="Nunito SemiBold"/>
              <a:buNone/>
            </a:pPr>
            <a:r>
              <a:rPr lang="en-US" sz="2400" b="1" dirty="0" err="1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Individualizacija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57" name="Google Shape;157;p7"/>
          <p:cNvSpPr/>
          <p:nvPr/>
        </p:nvSpPr>
        <p:spPr>
          <a:xfrm>
            <a:off x="1615559" y="3538061"/>
            <a:ext cx="2836783" cy="1915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1850"/>
              <a:buFont typeface="PT Sans"/>
              <a:buNone/>
            </a:pP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Prilagođava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se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individualnim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potrebama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učenika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,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podržavajući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njihove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specifične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stilove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učenja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.</a:t>
            </a:r>
            <a:endParaRPr sz="185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58" name="Google Shape;158;p7"/>
          <p:cNvSpPr/>
          <p:nvPr/>
        </p:nvSpPr>
        <p:spPr>
          <a:xfrm>
            <a:off x="4691658" y="3042523"/>
            <a:ext cx="538520" cy="538520"/>
          </a:xfrm>
          <a:prstGeom prst="roundRect">
            <a:avLst>
              <a:gd name="adj" fmla="val 66677"/>
            </a:avLst>
          </a:prstGeom>
          <a:solidFill>
            <a:srgbClr val="F3F3FF"/>
          </a:solidFill>
          <a:ln w="22850" cap="flat" cmpd="sng">
            <a:solidFill>
              <a:srgbClr val="018C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7"/>
          <p:cNvSpPr/>
          <p:nvPr/>
        </p:nvSpPr>
        <p:spPr>
          <a:xfrm>
            <a:off x="4859536" y="3142774"/>
            <a:ext cx="202763" cy="33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2650"/>
              <a:buFont typeface="Nunito SemiBold"/>
              <a:buNone/>
            </a:pPr>
            <a:r>
              <a:rPr lang="en-US" sz="2650" b="1" dirty="0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2</a:t>
            </a:r>
            <a:endParaRPr sz="26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7"/>
          <p:cNvSpPr/>
          <p:nvPr/>
        </p:nvSpPr>
        <p:spPr>
          <a:xfrm>
            <a:off x="5469493" y="3042523"/>
            <a:ext cx="2816185" cy="35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5000"/>
              </a:lnSpc>
              <a:buClr>
                <a:srgbClr val="00002E"/>
              </a:buClr>
              <a:buSzPts val="2200"/>
            </a:pPr>
            <a:r>
              <a:rPr lang="en-US" sz="2400" b="1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emiBold"/>
              </a:rPr>
              <a:t>Motivacija</a:t>
            </a:r>
            <a:endParaRPr sz="2400" b="1" dirty="0">
              <a:solidFill>
                <a:srgbClr val="00002E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61" name="Google Shape;161;p7"/>
          <p:cNvSpPr/>
          <p:nvPr/>
        </p:nvSpPr>
        <p:spPr>
          <a:xfrm>
            <a:off x="5469493" y="3538061"/>
            <a:ext cx="2836783" cy="153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62162"/>
              </a:lnSpc>
              <a:buClr>
                <a:srgbClr val="00002E"/>
              </a:buClr>
              <a:buSzPts val="1850"/>
            </a:pP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Potiče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samostalnost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i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motivaciju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učenika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,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smanjujući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osjećaj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frustracije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i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neuspjeha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.</a:t>
            </a:r>
            <a:endParaRPr sz="1850" dirty="0">
              <a:solidFill>
                <a:srgbClr val="00002E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62" name="Google Shape;162;p7"/>
          <p:cNvSpPr/>
          <p:nvPr/>
        </p:nvSpPr>
        <p:spPr>
          <a:xfrm>
            <a:off x="837724" y="5961698"/>
            <a:ext cx="538520" cy="538520"/>
          </a:xfrm>
          <a:prstGeom prst="roundRect">
            <a:avLst>
              <a:gd name="adj" fmla="val 66677"/>
            </a:avLst>
          </a:prstGeom>
          <a:solidFill>
            <a:srgbClr val="F3F3FF"/>
          </a:solidFill>
          <a:ln w="22850" cap="flat" cmpd="sng">
            <a:solidFill>
              <a:srgbClr val="DA33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7"/>
          <p:cNvSpPr/>
          <p:nvPr/>
        </p:nvSpPr>
        <p:spPr>
          <a:xfrm>
            <a:off x="1005602" y="6061948"/>
            <a:ext cx="202763" cy="33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2650"/>
              <a:buFont typeface="Nunito SemiBold"/>
              <a:buNone/>
            </a:pPr>
            <a:r>
              <a:rPr lang="en-US" sz="2650" b="1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3</a:t>
            </a:r>
            <a:endParaRPr sz="26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7"/>
          <p:cNvSpPr/>
          <p:nvPr/>
        </p:nvSpPr>
        <p:spPr>
          <a:xfrm>
            <a:off x="1615559" y="5961698"/>
            <a:ext cx="2816185" cy="35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lnSpc>
                <a:spcPct val="125000"/>
              </a:lnSpc>
              <a:buClr>
                <a:srgbClr val="00002E"/>
              </a:buClr>
              <a:buSzPts val="2200"/>
              <a:buFont typeface="Arial"/>
              <a:buNone/>
            </a:pPr>
            <a:r>
              <a:rPr lang="en-US" sz="2400" b="1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emiBold"/>
              </a:rPr>
              <a:t>Efikasnost</a:t>
            </a:r>
            <a:endParaRPr sz="2400" b="1" dirty="0">
              <a:solidFill>
                <a:srgbClr val="00002E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65" name="Google Shape;165;p7"/>
          <p:cNvSpPr/>
          <p:nvPr/>
        </p:nvSpPr>
        <p:spPr>
          <a:xfrm>
            <a:off x="1615559" y="6457236"/>
            <a:ext cx="6690717" cy="766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lnSpc>
                <a:spcPct val="162162"/>
              </a:lnSpc>
              <a:buClr>
                <a:srgbClr val="00002E"/>
              </a:buClr>
              <a:buSzPts val="1850"/>
              <a:buFont typeface="Arial"/>
              <a:buNone/>
            </a:pP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Poboljšava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efikasnost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učenja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,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oslobađajući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učenike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od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poteškoća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u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učenju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i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pomažući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im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da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postignu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bolje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rezultate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.</a:t>
            </a:r>
            <a:endParaRPr sz="1850" dirty="0">
              <a:solidFill>
                <a:srgbClr val="00002E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66" name="Google Shape;16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05219" y="4109684"/>
            <a:ext cx="4934585" cy="277570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7"/>
          <p:cNvSpPr txBox="1"/>
          <p:nvPr/>
        </p:nvSpPr>
        <p:spPr>
          <a:xfrm flipH="1">
            <a:off x="9839739" y="6936487"/>
            <a:ext cx="4442791" cy="104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66666"/>
              </a:lnSpc>
              <a:buClr>
                <a:srgbClr val="00002E"/>
              </a:buClr>
              <a:buSzPts val="1800"/>
            </a:pP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Osigurava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jednaku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priliku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za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učenje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za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sve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učenike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.</a:t>
            </a:r>
            <a:endParaRPr sz="1850" dirty="0">
              <a:solidFill>
                <a:srgbClr val="00002E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68" name="Google Shape;168;p7"/>
          <p:cNvSpPr/>
          <p:nvPr/>
        </p:nvSpPr>
        <p:spPr>
          <a:xfrm>
            <a:off x="8121381" y="979022"/>
            <a:ext cx="1718358" cy="140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1850"/>
              <a:buFont typeface="PT Sans"/>
              <a:buNone/>
            </a:pP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Potiče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aktivno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učešće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i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angažman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učenika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kroz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interaktivne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alate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i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sadržaje</a:t>
            </a:r>
            <a:r>
              <a:rPr lang="en-US" sz="1850" dirty="0">
                <a:solidFill>
                  <a:srgbClr val="00002E"/>
                </a:solidFill>
                <a:latin typeface="PT Sans"/>
                <a:ea typeface="PT Sans"/>
                <a:cs typeface="PT Sans"/>
                <a:sym typeface="PT Sans"/>
              </a:rPr>
              <a:t>.</a:t>
            </a:r>
            <a:endParaRPr sz="18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7"/>
          <p:cNvSpPr txBox="1"/>
          <p:nvPr/>
        </p:nvSpPr>
        <p:spPr>
          <a:xfrm>
            <a:off x="12353516" y="970103"/>
            <a:ext cx="1921284" cy="294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1800"/>
              <a:buFont typeface="PT Sans"/>
              <a:buNone/>
            </a:pP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Priprema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učenike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za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digitalno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okruženje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,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razvijajući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vještine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potrebne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za 21.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vijek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.</a:t>
            </a:r>
            <a:endParaRPr sz="1850" dirty="0">
              <a:solidFill>
                <a:srgbClr val="00002E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8"/>
          <p:cNvSpPr/>
          <p:nvPr/>
        </p:nvSpPr>
        <p:spPr>
          <a:xfrm>
            <a:off x="704017" y="579001"/>
            <a:ext cx="7251621" cy="591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675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3700"/>
              <a:buFont typeface="Nunito SemiBold"/>
              <a:buNone/>
            </a:pPr>
            <a:r>
              <a:rPr lang="en-US" sz="3700" b="1" dirty="0" err="1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Unapređenje</a:t>
            </a:r>
            <a:r>
              <a:rPr lang="en-US" sz="3700" b="1" dirty="0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 </a:t>
            </a:r>
            <a:r>
              <a:rPr lang="en-US" sz="3700" b="1" dirty="0" err="1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medijske</a:t>
            </a:r>
            <a:r>
              <a:rPr lang="en-US" sz="3700" b="1" dirty="0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 </a:t>
            </a:r>
            <a:r>
              <a:rPr lang="en-US" sz="3700" b="1" dirty="0" err="1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pismenosti</a:t>
            </a:r>
            <a:endParaRPr sz="37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77" name="Google Shape;177;p8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4017" y="1472446"/>
            <a:ext cx="502920" cy="50292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8"/>
          <p:cNvSpPr/>
          <p:nvPr/>
        </p:nvSpPr>
        <p:spPr>
          <a:xfrm>
            <a:off x="704017" y="2176463"/>
            <a:ext cx="3283192" cy="295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324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1850"/>
              <a:buFont typeface="Nunito SemiBold"/>
              <a:buNone/>
            </a:pPr>
            <a:r>
              <a:rPr lang="en-US" sz="2400" b="1" dirty="0" err="1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Kritičko</a:t>
            </a:r>
            <a:r>
              <a:rPr lang="en-US" sz="2400" b="1" dirty="0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 </a:t>
            </a:r>
            <a:r>
              <a:rPr lang="en-US" sz="2400" b="1" dirty="0" err="1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pretraživanje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79" name="Google Shape;179;p8"/>
          <p:cNvSpPr/>
          <p:nvPr/>
        </p:nvSpPr>
        <p:spPr>
          <a:xfrm>
            <a:off x="704017" y="2592943"/>
            <a:ext cx="7735967" cy="643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1550"/>
              <a:buFont typeface="PT Sans"/>
              <a:buNone/>
            </a:pPr>
            <a:r>
              <a:rPr lang="en-US" sz="18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Uče</a:t>
            </a:r>
            <a:r>
              <a:rPr lang="en-US" sz="18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o </a:t>
            </a:r>
            <a:r>
              <a:rPr lang="en-US" sz="18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efektivnim</a:t>
            </a:r>
            <a:r>
              <a:rPr lang="en-US" sz="18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18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tehnikama</a:t>
            </a:r>
            <a:r>
              <a:rPr lang="en-US" sz="18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18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pretraživanja</a:t>
            </a:r>
            <a:r>
              <a:rPr lang="en-US" sz="18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, </a:t>
            </a:r>
            <a:r>
              <a:rPr lang="en-US" sz="18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identifikaciji</a:t>
            </a:r>
            <a:r>
              <a:rPr lang="en-US" sz="18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18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relevantnih</a:t>
            </a:r>
            <a:r>
              <a:rPr lang="en-US" sz="18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18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i</a:t>
            </a:r>
            <a:r>
              <a:rPr lang="en-US" sz="18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18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pouzdanih</a:t>
            </a:r>
            <a:r>
              <a:rPr lang="en-US" sz="18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18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izvora</a:t>
            </a:r>
            <a:r>
              <a:rPr lang="en-US" sz="18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18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informacija</a:t>
            </a:r>
            <a:r>
              <a:rPr lang="en-US" sz="18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.</a:t>
            </a: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80" name="Google Shape;180;p8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4017" y="3840242"/>
            <a:ext cx="502920" cy="50292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8"/>
          <p:cNvSpPr/>
          <p:nvPr/>
        </p:nvSpPr>
        <p:spPr>
          <a:xfrm>
            <a:off x="704017" y="4544258"/>
            <a:ext cx="3729760" cy="295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4324"/>
              </a:lnSpc>
              <a:buClr>
                <a:srgbClr val="00002E"/>
              </a:buClr>
              <a:buSzPts val="1850"/>
            </a:pPr>
            <a:r>
              <a:rPr lang="en-US" sz="2400" b="1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emiBold"/>
              </a:rPr>
              <a:t>Evaluacija</a:t>
            </a:r>
            <a:r>
              <a:rPr lang="en-US" sz="2400" b="1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emiBold"/>
              </a:rPr>
              <a:t> </a:t>
            </a:r>
            <a:r>
              <a:rPr lang="en-US" sz="2400" b="1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emiBold"/>
              </a:rPr>
              <a:t>informacija</a:t>
            </a:r>
            <a:endParaRPr sz="2400" b="1" dirty="0">
              <a:solidFill>
                <a:srgbClr val="00002E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82" name="Google Shape;182;p8"/>
          <p:cNvSpPr/>
          <p:nvPr/>
        </p:nvSpPr>
        <p:spPr>
          <a:xfrm>
            <a:off x="704017" y="4960739"/>
            <a:ext cx="7735967" cy="643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1550"/>
              <a:buFont typeface="PT Sans"/>
              <a:buNone/>
            </a:pPr>
            <a:r>
              <a:rPr lang="en-US" sz="18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Razvijaju</a:t>
            </a:r>
            <a:r>
              <a:rPr lang="en-US" sz="18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18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vještine</a:t>
            </a:r>
            <a:r>
              <a:rPr lang="en-US" sz="18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za </a:t>
            </a:r>
            <a:r>
              <a:rPr lang="en-US" sz="18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procjenu</a:t>
            </a:r>
            <a:r>
              <a:rPr lang="en-US" sz="18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18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pouzdanosti</a:t>
            </a:r>
            <a:r>
              <a:rPr lang="en-US" sz="18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18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izvora</a:t>
            </a:r>
            <a:r>
              <a:rPr lang="en-US" sz="18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, </a:t>
            </a:r>
            <a:r>
              <a:rPr lang="en-US" sz="18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prepoznajući</a:t>
            </a:r>
            <a:r>
              <a:rPr lang="en-US" sz="18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18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pristrasne</a:t>
            </a:r>
            <a:r>
              <a:rPr lang="en-US" sz="18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18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ili</a:t>
            </a:r>
            <a:r>
              <a:rPr lang="en-US" sz="18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18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nepouzdane</a:t>
            </a:r>
            <a:r>
              <a:rPr lang="en-US" sz="18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18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informacije</a:t>
            </a:r>
            <a:r>
              <a:rPr lang="en-US" sz="18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.</a:t>
            </a: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83" name="Google Shape;183;p8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4017" y="6208038"/>
            <a:ext cx="502920" cy="50292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8"/>
          <p:cNvSpPr/>
          <p:nvPr/>
        </p:nvSpPr>
        <p:spPr>
          <a:xfrm>
            <a:off x="704017" y="6912054"/>
            <a:ext cx="3602169" cy="295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lnSpc>
                <a:spcPct val="124324"/>
              </a:lnSpc>
              <a:buClr>
                <a:srgbClr val="00002E"/>
              </a:buClr>
              <a:buSzPts val="1850"/>
              <a:buFont typeface="Arial"/>
              <a:buNone/>
            </a:pPr>
            <a:r>
              <a:rPr lang="en-US" sz="2400" b="1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emiBold"/>
              </a:rPr>
              <a:t>Odgovorna</a:t>
            </a:r>
            <a:r>
              <a:rPr lang="en-US" sz="2400" b="1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emiBold"/>
              </a:rPr>
              <a:t> </a:t>
            </a:r>
            <a:r>
              <a:rPr lang="en-US" sz="2400" b="1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emiBold"/>
              </a:rPr>
              <a:t>komunikacija</a:t>
            </a:r>
            <a:endParaRPr sz="2400" b="1" dirty="0">
              <a:solidFill>
                <a:srgbClr val="00002E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85" name="Google Shape;185;p8"/>
          <p:cNvSpPr/>
          <p:nvPr/>
        </p:nvSpPr>
        <p:spPr>
          <a:xfrm>
            <a:off x="704017" y="7328535"/>
            <a:ext cx="7950885" cy="321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1550"/>
              <a:buFont typeface="PT Sans"/>
              <a:buNone/>
            </a:pPr>
            <a:r>
              <a:rPr lang="en-US" sz="18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Uče</a:t>
            </a:r>
            <a:r>
              <a:rPr lang="en-US" sz="18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18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kako</a:t>
            </a:r>
            <a:r>
              <a:rPr lang="en-US" sz="18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18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odgovorno</a:t>
            </a:r>
            <a:r>
              <a:rPr lang="en-US" sz="18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18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koristiti</a:t>
            </a:r>
            <a:r>
              <a:rPr lang="en-US" sz="18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18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digitalne</a:t>
            </a:r>
            <a:r>
              <a:rPr lang="en-US" sz="18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alate za </a:t>
            </a:r>
            <a:r>
              <a:rPr lang="en-US" sz="18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komunikaciju</a:t>
            </a:r>
            <a:r>
              <a:rPr lang="en-US" sz="18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18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i</a:t>
            </a:r>
            <a:r>
              <a:rPr lang="en-US" sz="18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18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razmjenu</a:t>
            </a:r>
            <a:r>
              <a:rPr lang="en-US" sz="180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180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informacija</a:t>
            </a:r>
            <a:r>
              <a:rPr lang="en-US" sz="1550" dirty="0">
                <a:solidFill>
                  <a:srgbClr val="00002E"/>
                </a:solidFill>
                <a:latin typeface="PT Sans"/>
                <a:ea typeface="PT Sans"/>
                <a:cs typeface="PT Sans"/>
                <a:sym typeface="PT Sans"/>
              </a:rPr>
              <a:t>.</a:t>
            </a:r>
            <a:endParaRPr sz="15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9"/>
          <p:cNvSpPr/>
          <p:nvPr/>
        </p:nvSpPr>
        <p:spPr>
          <a:xfrm>
            <a:off x="6324124" y="733663"/>
            <a:ext cx="5632490" cy="704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4400"/>
              <a:buFont typeface="Nunito SemiBold"/>
              <a:buNone/>
            </a:pPr>
            <a:r>
              <a:rPr lang="en-US" sz="4400" b="1" dirty="0" err="1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Uloga</a:t>
            </a:r>
            <a:r>
              <a:rPr lang="en-US" sz="4400" b="1" dirty="0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 </a:t>
            </a:r>
            <a:r>
              <a:rPr lang="en-US" sz="4400" b="1" dirty="0" err="1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nastavnika</a:t>
            </a:r>
            <a:endParaRPr sz="44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93" name="Google Shape;193;p9"/>
          <p:cNvSpPr/>
          <p:nvPr/>
        </p:nvSpPr>
        <p:spPr>
          <a:xfrm>
            <a:off x="6667857" y="1796653"/>
            <a:ext cx="30480" cy="5699284"/>
          </a:xfrm>
          <a:prstGeom prst="roundRect">
            <a:avLst>
              <a:gd name="adj" fmla="val 1178055"/>
            </a:avLst>
          </a:prstGeom>
          <a:solidFill>
            <a:srgbClr val="000000">
              <a:alpha val="784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9"/>
          <p:cNvSpPr/>
          <p:nvPr/>
        </p:nvSpPr>
        <p:spPr>
          <a:xfrm>
            <a:off x="6921877" y="2319814"/>
            <a:ext cx="837724" cy="30480"/>
          </a:xfrm>
          <a:prstGeom prst="roundRect">
            <a:avLst>
              <a:gd name="adj" fmla="val 1178055"/>
            </a:avLst>
          </a:prstGeom>
          <a:solidFill>
            <a:srgbClr val="2D4D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9"/>
          <p:cNvSpPr/>
          <p:nvPr/>
        </p:nvSpPr>
        <p:spPr>
          <a:xfrm>
            <a:off x="6413837" y="2065853"/>
            <a:ext cx="538520" cy="538520"/>
          </a:xfrm>
          <a:prstGeom prst="roundRect">
            <a:avLst>
              <a:gd name="adj" fmla="val 66677"/>
            </a:avLst>
          </a:prstGeom>
          <a:solidFill>
            <a:srgbClr val="F3F3FF"/>
          </a:solidFill>
          <a:ln w="22850" cap="flat" cmpd="sng">
            <a:solidFill>
              <a:srgbClr val="2D4D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9"/>
          <p:cNvSpPr/>
          <p:nvPr/>
        </p:nvSpPr>
        <p:spPr>
          <a:xfrm>
            <a:off x="6581715" y="2166104"/>
            <a:ext cx="202763" cy="33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2650"/>
              <a:buFont typeface="Nunito SemiBold"/>
              <a:buNone/>
            </a:pPr>
            <a:r>
              <a:rPr lang="en-US" sz="2650" b="1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1</a:t>
            </a:r>
            <a:endParaRPr sz="26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9"/>
          <p:cNvSpPr/>
          <p:nvPr/>
        </p:nvSpPr>
        <p:spPr>
          <a:xfrm>
            <a:off x="7999690" y="2035969"/>
            <a:ext cx="2816185" cy="35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2200"/>
              <a:buFont typeface="Nunito SemiBold"/>
              <a:buNone/>
            </a:pPr>
            <a:r>
              <a:rPr lang="en-US" sz="2200" b="1" dirty="0" err="1">
                <a:solidFill>
                  <a:srgbClr val="00002E"/>
                </a:solidFill>
                <a:latin typeface="Calibri" panose="020F0502020204030204" pitchFamily="34" charset="0"/>
                <a:ea typeface="Nunito SemiBold"/>
                <a:cs typeface="Calibri" panose="020F0502020204030204" pitchFamily="34" charset="0"/>
                <a:sym typeface="Nunito SemiBold"/>
              </a:rPr>
              <a:t>Vođstvo</a:t>
            </a:r>
            <a:endParaRPr sz="22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98" name="Google Shape;198;p9"/>
          <p:cNvSpPr/>
          <p:nvPr/>
        </p:nvSpPr>
        <p:spPr>
          <a:xfrm>
            <a:off x="7999690" y="2531507"/>
            <a:ext cx="5792986" cy="766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1850"/>
              <a:buFont typeface="PT Sans"/>
              <a:buNone/>
            </a:pP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Preuzimaju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vodeću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ulogu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u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implementaciji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asistivne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tehnologije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i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digitalnih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alata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 u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nastavu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.</a:t>
            </a:r>
            <a:endParaRPr sz="185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99" name="Google Shape;199;p9"/>
          <p:cNvSpPr/>
          <p:nvPr/>
        </p:nvSpPr>
        <p:spPr>
          <a:xfrm>
            <a:off x="6921877" y="4299347"/>
            <a:ext cx="837724" cy="30480"/>
          </a:xfrm>
          <a:prstGeom prst="roundRect">
            <a:avLst>
              <a:gd name="adj" fmla="val 1178055"/>
            </a:avLst>
          </a:prstGeom>
          <a:solidFill>
            <a:srgbClr val="018C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9"/>
          <p:cNvSpPr/>
          <p:nvPr/>
        </p:nvSpPr>
        <p:spPr>
          <a:xfrm>
            <a:off x="6413837" y="4045387"/>
            <a:ext cx="538520" cy="538520"/>
          </a:xfrm>
          <a:prstGeom prst="roundRect">
            <a:avLst>
              <a:gd name="adj" fmla="val 66677"/>
            </a:avLst>
          </a:prstGeom>
          <a:solidFill>
            <a:srgbClr val="F3F3FF"/>
          </a:solidFill>
          <a:ln w="22850" cap="flat" cmpd="sng">
            <a:solidFill>
              <a:srgbClr val="018C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9"/>
          <p:cNvSpPr/>
          <p:nvPr/>
        </p:nvSpPr>
        <p:spPr>
          <a:xfrm>
            <a:off x="6581715" y="4145637"/>
            <a:ext cx="202763" cy="33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2650"/>
              <a:buFont typeface="Nunito SemiBold"/>
              <a:buNone/>
            </a:pPr>
            <a:r>
              <a:rPr lang="en-US" sz="2650" b="1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2</a:t>
            </a:r>
            <a:endParaRPr sz="26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9"/>
          <p:cNvSpPr/>
          <p:nvPr/>
        </p:nvSpPr>
        <p:spPr>
          <a:xfrm>
            <a:off x="7999690" y="4015502"/>
            <a:ext cx="2816185" cy="35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5000"/>
              </a:lnSpc>
              <a:buClr>
                <a:srgbClr val="00002E"/>
              </a:buClr>
              <a:buSzPts val="2200"/>
            </a:pPr>
            <a:r>
              <a:rPr lang="en-US" sz="2200" b="1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emiBold"/>
              </a:rPr>
              <a:t>Osposobljavanje</a:t>
            </a:r>
            <a:endParaRPr sz="2200" b="1" dirty="0">
              <a:solidFill>
                <a:srgbClr val="00002E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03" name="Google Shape;203;p9"/>
          <p:cNvSpPr/>
          <p:nvPr/>
        </p:nvSpPr>
        <p:spPr>
          <a:xfrm>
            <a:off x="7999690" y="4511040"/>
            <a:ext cx="5792986" cy="766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62162"/>
              </a:lnSpc>
              <a:buClr>
                <a:srgbClr val="00002E"/>
              </a:buClr>
              <a:buSzPts val="1850"/>
            </a:pP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Osiguravaju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odgovarajuće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obuke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i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podršku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za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učenike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i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kolege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u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korištenju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novih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tehnologija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.</a:t>
            </a:r>
            <a:endParaRPr sz="1850" dirty="0">
              <a:solidFill>
                <a:srgbClr val="00002E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04" name="Google Shape;204;p9"/>
          <p:cNvSpPr/>
          <p:nvPr/>
        </p:nvSpPr>
        <p:spPr>
          <a:xfrm>
            <a:off x="6921877" y="6278880"/>
            <a:ext cx="837724" cy="30480"/>
          </a:xfrm>
          <a:prstGeom prst="roundRect">
            <a:avLst>
              <a:gd name="adj" fmla="val 1178055"/>
            </a:avLst>
          </a:prstGeom>
          <a:solidFill>
            <a:srgbClr val="DA33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9"/>
          <p:cNvSpPr/>
          <p:nvPr/>
        </p:nvSpPr>
        <p:spPr>
          <a:xfrm>
            <a:off x="6413837" y="6024920"/>
            <a:ext cx="538520" cy="538520"/>
          </a:xfrm>
          <a:prstGeom prst="roundRect">
            <a:avLst>
              <a:gd name="adj" fmla="val 66677"/>
            </a:avLst>
          </a:prstGeom>
          <a:solidFill>
            <a:srgbClr val="F3F3FF"/>
          </a:solidFill>
          <a:ln w="22850" cap="flat" cmpd="sng">
            <a:solidFill>
              <a:srgbClr val="DA33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9"/>
          <p:cNvSpPr/>
          <p:nvPr/>
        </p:nvSpPr>
        <p:spPr>
          <a:xfrm>
            <a:off x="6581715" y="6125170"/>
            <a:ext cx="202763" cy="33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2E"/>
              </a:buClr>
              <a:buSzPts val="2650"/>
              <a:buFont typeface="Nunito SemiBold"/>
              <a:buNone/>
            </a:pPr>
            <a:r>
              <a:rPr lang="en-US" sz="2650" b="1">
                <a:solidFill>
                  <a:srgbClr val="00002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3</a:t>
            </a:r>
            <a:endParaRPr sz="26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9"/>
          <p:cNvSpPr/>
          <p:nvPr/>
        </p:nvSpPr>
        <p:spPr>
          <a:xfrm>
            <a:off x="7999690" y="5995035"/>
            <a:ext cx="2816185" cy="35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lnSpc>
                <a:spcPct val="125000"/>
              </a:lnSpc>
              <a:buClr>
                <a:srgbClr val="00002E"/>
              </a:buClr>
              <a:buSzPts val="2200"/>
              <a:buFont typeface="Arial"/>
              <a:buNone/>
            </a:pPr>
            <a:r>
              <a:rPr lang="en-US" sz="2200" b="1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SemiBold"/>
              </a:rPr>
              <a:t>Prilagođavanje</a:t>
            </a:r>
            <a:endParaRPr sz="2200" b="1" dirty="0">
              <a:solidFill>
                <a:srgbClr val="00002E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08" name="Google Shape;208;p9"/>
          <p:cNvSpPr/>
          <p:nvPr/>
        </p:nvSpPr>
        <p:spPr>
          <a:xfrm>
            <a:off x="7999690" y="6490573"/>
            <a:ext cx="5792986" cy="766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lnSpc>
                <a:spcPct val="162162"/>
              </a:lnSpc>
              <a:buClr>
                <a:srgbClr val="00002E"/>
              </a:buClr>
              <a:buSzPts val="1850"/>
              <a:buFont typeface="Arial"/>
              <a:buNone/>
            </a:pP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Prilagođavaju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nastavne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planove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i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programe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kako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bi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uključili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asistivnu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tehnologiju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i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en-US" sz="1850" dirty="0" err="1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digitalne</a:t>
            </a:r>
            <a:r>
              <a:rPr lang="en-US" sz="1850" dirty="0">
                <a:solidFill>
                  <a:srgbClr val="00002E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alate.</a:t>
            </a:r>
            <a:endParaRPr sz="1850" dirty="0">
              <a:solidFill>
                <a:srgbClr val="00002E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1180</Words>
  <Application>Microsoft Office PowerPoint</Application>
  <PresentationFormat>Custom</PresentationFormat>
  <Paragraphs>144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Times New Roman</vt:lpstr>
      <vt:lpstr>Nunito SemiBold</vt:lpstr>
      <vt:lpstr>Calibri</vt:lpstr>
      <vt:lpstr>PT Sans</vt:lpstr>
      <vt:lpstr>Office Theme</vt:lpstr>
      <vt:lpstr>PowerPoint Presentation</vt:lpstr>
      <vt:lpstr>PowerPoint Presentation</vt:lpstr>
      <vt:lpstr>Kritičko vs. kreativno mišljenje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Jedan od primjera:</vt:lpstr>
      <vt:lpstr>Jedan od primjera:</vt:lpstr>
      <vt:lpstr>Jedan od primjera:</vt:lpstr>
      <vt:lpstr>Jedan od primjera: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PptxGenJS</dc:creator>
  <cp:lastModifiedBy>Šejla Bjelopoljak</cp:lastModifiedBy>
  <cp:revision>1</cp:revision>
  <dcterms:created xsi:type="dcterms:W3CDTF">2024-12-08T13:09:49Z</dcterms:created>
  <dcterms:modified xsi:type="dcterms:W3CDTF">2024-12-10T21:57:07Z</dcterms:modified>
</cp:coreProperties>
</file>