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30"/>
  </p:notesMasterIdLst>
  <p:sldIdLst>
    <p:sldId id="261" r:id="rId3"/>
    <p:sldId id="296" r:id="rId4"/>
    <p:sldId id="266" r:id="rId5"/>
    <p:sldId id="262" r:id="rId6"/>
    <p:sldId id="297" r:id="rId7"/>
    <p:sldId id="263" r:id="rId8"/>
    <p:sldId id="298" r:id="rId9"/>
    <p:sldId id="288" r:id="rId10"/>
    <p:sldId id="289" r:id="rId11"/>
    <p:sldId id="304" r:id="rId12"/>
    <p:sldId id="256" r:id="rId13"/>
    <p:sldId id="291" r:id="rId14"/>
    <p:sldId id="299" r:id="rId15"/>
    <p:sldId id="292" r:id="rId16"/>
    <p:sldId id="265" r:id="rId17"/>
    <p:sldId id="300" r:id="rId18"/>
    <p:sldId id="286" r:id="rId19"/>
    <p:sldId id="274" r:id="rId20"/>
    <p:sldId id="293" r:id="rId21"/>
    <p:sldId id="301" r:id="rId22"/>
    <p:sldId id="294" r:id="rId23"/>
    <p:sldId id="295" r:id="rId24"/>
    <p:sldId id="305" r:id="rId25"/>
    <p:sldId id="302" r:id="rId26"/>
    <p:sldId id="276" r:id="rId27"/>
    <p:sldId id="306" r:id="rId28"/>
    <p:sldId id="287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628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041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77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82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5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686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696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04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531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65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69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97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82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45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69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17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437327" y="1110863"/>
            <a:ext cx="3390393" cy="218785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600" b="1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437327" y="3305007"/>
            <a:ext cx="3390393" cy="822674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437327" y="837310"/>
            <a:ext cx="3390393" cy="87722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837310"/>
            <a:ext cx="3949992" cy="2708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-140407" y="4968932"/>
            <a:ext cx="9448584" cy="24938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rgbClr val="F3CD4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4751003" y="4653311"/>
            <a:ext cx="3572394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08001" y="1443516"/>
            <a:ext cx="3678568" cy="136993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30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508001" y="2813451"/>
            <a:ext cx="3678568" cy="78917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500" b="0" i="0" u="none" strike="noStrike" cap="none">
                <a:solidFill>
                  <a:srgbClr val="5B91C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100" b="0" i="0" u="none" strike="noStrike" cap="none">
                <a:solidFill>
                  <a:srgbClr val="888A8B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7293" y="1086690"/>
            <a:ext cx="3949992" cy="270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0" y="1086690"/>
            <a:ext cx="418148" cy="2515931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8105172" y="87718"/>
            <a:ext cx="948955" cy="669851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0" y="467255"/>
            <a:ext cx="418149" cy="656207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2"/>
          </p:nvPr>
        </p:nvSpPr>
        <p:spPr>
          <a:xfrm>
            <a:off x="1010757" y="526745"/>
            <a:ext cx="7122484" cy="281474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1002783" y="3755761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010757" y="3353243"/>
            <a:ext cx="7122484" cy="42505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2"/>
          </p:nvPr>
        </p:nvSpPr>
        <p:spPr>
          <a:xfrm>
            <a:off x="1010757" y="717697"/>
            <a:ext cx="7122484" cy="2623791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010757" y="3852979"/>
            <a:ext cx="7122484" cy="57943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0" y="601428"/>
            <a:ext cx="9144000" cy="3905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229960" y="721684"/>
            <a:ext cx="3600417" cy="921045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pic" idx="2"/>
          </p:nvPr>
        </p:nvSpPr>
        <p:spPr>
          <a:xfrm>
            <a:off x="4003157" y="717697"/>
            <a:ext cx="4968063" cy="362836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29960" y="1718746"/>
            <a:ext cx="3600417" cy="262731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icture with Caption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261161" y="1393130"/>
            <a:ext cx="1981896" cy="68579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Picture with Caption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61161" y="601426"/>
            <a:ext cx="3973254" cy="82599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18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2"/>
          </p:nvPr>
        </p:nvSpPr>
        <p:spPr>
          <a:xfrm>
            <a:off x="4346057" y="601427"/>
            <a:ext cx="4489844" cy="3830987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91666"/>
              <a:buFont typeface="Noto Sans Symbols"/>
              <a:buNone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261161" y="1502101"/>
            <a:ext cx="3973254" cy="293031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8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7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0" y="601426"/>
            <a:ext cx="149520" cy="825993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07999" y="526745"/>
            <a:ext cx="8327901" cy="581846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508000" y="1249832"/>
            <a:ext cx="407729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728830" y="1249832"/>
            <a:ext cx="4107071" cy="3182582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5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01600" algn="l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Questrial"/>
              <a:buChar char="●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143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4507097"/>
            <a:ext cx="9144000" cy="56565"/>
          </a:xfrm>
          <a:prstGeom prst="rect">
            <a:avLst/>
          </a:prstGeom>
          <a:solidFill>
            <a:srgbClr val="2B296B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0" y="1108592"/>
            <a:ext cx="2175856" cy="66558"/>
          </a:xfrm>
          <a:prstGeom prst="rect">
            <a:avLst/>
          </a:prstGeom>
          <a:solidFill>
            <a:srgbClr val="F3CD4C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89846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ct val="40740"/>
              <a:buFont typeface="Questrial"/>
              <a:buNone/>
              <a:defRPr sz="2700" b="0" i="0" u="none" strike="noStrike" cap="none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08000" y="1620441"/>
            <a:ext cx="6447501" cy="29105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2540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8571"/>
              <a:buFont typeface="Noto Sans Symbols"/>
              <a:buChar char="▶"/>
              <a:defRPr sz="14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558800" marR="0" lvl="1" indent="-1524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Noto Sans Symbols"/>
              <a:buChar char="▶"/>
              <a:defRPr sz="12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863600" marR="0" lvl="2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2727"/>
              <a:buFont typeface="Noto Sans Symbols"/>
              <a:buChar char="▶"/>
              <a:defRPr sz="11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206500" marR="0" lvl="3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549400" marR="0" lvl="4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892300" marR="0" lvl="5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235200" marR="0" lvl="6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578100" marR="0" lvl="7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1000" marR="0" lvl="8" indent="-1270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77777"/>
              <a:buFont typeface="Noto Sans Symbols"/>
              <a:buChar char="▶"/>
              <a:defRPr sz="900" b="0" i="0" u="none" strike="noStrike" cap="none">
                <a:solidFill>
                  <a:srgbClr val="2F5B7A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195223" y="4638345"/>
            <a:ext cx="683954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489950" y="4638345"/>
            <a:ext cx="4602505" cy="273843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37500"/>
              <a:buNone/>
              <a:defRPr sz="8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23398" y="4638345"/>
            <a:ext cx="512504" cy="273843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800" b="1" i="0" u="none" strike="noStrike" cap="none"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GB" sz="800" b="1" i="0" u="none" strike="noStrike" cap="none">
              <a:solidFill>
                <a:schemeClr val="accen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7327" y="4657372"/>
            <a:ext cx="930116" cy="18826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6855253" y="4653311"/>
            <a:ext cx="1444220" cy="243911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B296B"/>
              </a:buClr>
              <a:buSzPct val="25000"/>
              <a:buFont typeface="Arial"/>
              <a:buNone/>
            </a:pPr>
            <a:r>
              <a:rPr lang="en-GB" sz="1100" b="0" i="0" u="none" strike="noStrike" cap="none">
                <a:solidFill>
                  <a:srgbClr val="2B296B"/>
                </a:solidFill>
                <a:latin typeface="Questrial"/>
                <a:ea typeface="Questrial"/>
                <a:cs typeface="Questrial"/>
                <a:sym typeface="Questrial"/>
              </a:rPr>
              <a:t>www.etwinning.net</a:t>
            </a: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95138" y="155978"/>
            <a:ext cx="540763" cy="3707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5" r:id="rId3"/>
    <p:sldLayoutId id="2147483667" r:id="rId4"/>
    <p:sldLayoutId id="2147483669" r:id="rId5"/>
    <p:sldLayoutId id="2147483671" r:id="rId6"/>
    <p:sldLayoutId id="2147483672" r:id="rId7"/>
    <p:sldLayoutId id="2147483673" r:id="rId8"/>
    <p:sldLayoutId id="2147483674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13.jp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jp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9.png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7574"/>
            <a:ext cx="2376264" cy="237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27934"/>
            <a:ext cx="902795" cy="675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2947" y="195486"/>
            <a:ext cx="5115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s-Latn-BA" sz="2000" b="1" dirty="0" smtClean="0"/>
              <a:t>TREĆA godišnja </a:t>
            </a:r>
            <a:r>
              <a:rPr lang="bs-Latn-BA" sz="2000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bs-Latn-BA" sz="2000" b="1" dirty="0" smtClean="0"/>
              <a:t>Twinning konferencija</a:t>
            </a:r>
            <a:endParaRPr lang="bs-Latn-BA" sz="2000" b="1" dirty="0"/>
          </a:p>
        </p:txBody>
      </p:sp>
    </p:spTree>
    <p:extLst>
      <p:ext uri="{BB962C8B-B14F-4D97-AF65-F5344CB8AC3E}">
        <p14:creationId xmlns:p14="http://schemas.microsoft.com/office/powerpoint/2010/main" val="16150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:\etw-2018\3. eTwinnng godišnja konferencija, Doboj 2018\juli,Branka 2018\Bodovi ško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7" y="980853"/>
            <a:ext cx="8554645" cy="318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96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97" y="2672654"/>
            <a:ext cx="1656184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97" y="4299942"/>
            <a:ext cx="902795" cy="67513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3263"/>
            <a:ext cx="5112568" cy="48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57086"/>
            <a:ext cx="1395214" cy="1395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7934"/>
            <a:ext cx="902795" cy="675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203598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Ona je profesor razredne nastave</a:t>
            </a:r>
          </a:p>
          <a:p>
            <a:pPr algn="just"/>
            <a:endParaRPr lang="bs-Latn-BA" dirty="0" smtClean="0">
              <a:solidFill>
                <a:srgbClr val="0070C0"/>
              </a:solidFill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Ona smatra da djeca najbolje usvajaju znanja  kroz igru</a:t>
            </a:r>
          </a:p>
          <a:p>
            <a:pPr algn="just"/>
            <a:endParaRPr lang="bs-Latn-BA" dirty="0" smtClean="0">
              <a:solidFill>
                <a:srgbClr val="0070C0"/>
              </a:solidFill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Njena otvorenost i fleksibilnost dovela je do saradnje sa </a:t>
            </a:r>
            <a:r>
              <a:rPr lang="bs-Latn-BA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bs-Latn-BA" dirty="0" smtClean="0">
                <a:solidFill>
                  <a:srgbClr val="0070C0"/>
                </a:solidFill>
              </a:rPr>
              <a:t>twinerima u BiH i šire</a:t>
            </a:r>
          </a:p>
          <a:p>
            <a:pPr algn="just"/>
            <a:endParaRPr lang="bs-Latn-BA" dirty="0" smtClean="0">
              <a:solidFill>
                <a:srgbClr val="0070C0"/>
              </a:solidFill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9 aktivnih projekata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28 zatvorenih projekata</a:t>
            </a:r>
            <a:endParaRPr lang="bs-Latn-B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s-Latn-BA" dirty="0" smtClean="0">
                <a:solidFill>
                  <a:srgbClr val="FFFF00"/>
                </a:solidFill>
              </a:rPr>
              <a:t>e</a:t>
            </a:r>
            <a:r>
              <a:rPr lang="bs-Latn-BA" dirty="0" smtClean="0"/>
              <a:t>Twinning </a:t>
            </a:r>
            <a:r>
              <a:rPr lang="bs-Latn-BA" dirty="0" smtClean="0">
                <a:solidFill>
                  <a:srgbClr val="FFFF00"/>
                </a:solidFill>
              </a:rPr>
              <a:t>ABECEDA</a:t>
            </a:r>
            <a:r>
              <a:rPr lang="bs-Cyrl-BA" dirty="0" smtClean="0">
                <a:solidFill>
                  <a:srgbClr val="FFFF00"/>
                </a:solidFill>
              </a:rPr>
              <a:t> /</a:t>
            </a:r>
            <a:r>
              <a:rPr lang="bs-Cyrl-BA" dirty="0" smtClean="0"/>
              <a:t> </a:t>
            </a:r>
            <a:r>
              <a:rPr lang="bs-Cyrl-B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АЗБУКА</a:t>
            </a:r>
            <a:endParaRPr lang="bs-Latn-B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5606"/>
            <a:ext cx="4320480" cy="29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5606"/>
            <a:ext cx="3972297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16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23 -0.5979 C -0.18525 -0.59697 -0.17552 -0.59481 -0.16389 -0.59296 C -0.15643 -0.58863 -0.15243 -0.57813 -0.14514 -0.57381 C -0.13646 -0.5596 -0.12101 -0.55682 -0.1099 -0.55466 C -0.10278 -0.55003 -0.08733 -0.54818 -0.08733 -0.54818 C -0.08143 -0.54478 -0.07448 -0.54293 -0.06841 -0.54015 C -0.06545 -0.53891 -0.05955 -0.53706 -0.05955 -0.53706 C -0.05729 -0.53304 -0.05486 -0.53212 -0.05226 -0.52903 C -0.04966 -0.52224 -0.0474 -0.5139 -0.0441 -0.50803 C -0.04115 -0.49691 -0.03907 -0.4861 -0.03507 -0.47591 C -0.03351 -0.46726 -0.03247 -0.45954 -0.0316 -0.45028 C -0.03143 -0.44225 -0.03212 -0.37492 -0.02431 -0.36226 C -0.01042 -0.28382 0.03403 -0.26405 0.07205 -0.23564 C 0.09218 -0.22051 0.11215 -0.20661 0.13246 -0.1924 C 0.14149 -0.18623 0.15 -0.17758 0.15937 -0.17325 C 0.18993 -0.15905 0.22031 -0.14392 0.25052 -0.12817 C 0.27708 -0.11427 0.30538 -0.11087 0.33246 -0.10253 C 0.42448 -0.10439 0.39184 -0.09543 0.43871 -0.11859 C 0.44444 -0.12878 0.45312 -0.13033 0.46041 -0.13619 C 0.46406 -0.13928 0.47118 -0.14577 0.47118 -0.14577 C 0.47569 -0.15442 0.48055 -0.15534 0.48472 -0.16677 C 0.48646 -0.17171 0.4901 -0.18128 0.4901 -0.18128 C 0.49462 -0.20599 0.49357 -0.22699 0.49097 -0.25479 C 0.48975 -0.26807 0.48281 -0.27764 0.4783 -0.28691 C 0.46788 -0.30791 0.45746 -0.32427 0.44236 -0.33354 C 0.43593 -0.33755 0.4283 -0.33694 0.42153 -0.33817 C 0.40989 -0.34342 0.3993 -0.3462 0.38732 -0.34775 C 0.37587 -0.35114 0.36475 -0.35577 0.35312 -0.35732 C 0.33264 -0.36442 0.3125 -0.36195 0.29184 -0.35732 C 0.28316 -0.35083 0.27413 -0.34126 0.26493 -0.33817 C 0.26041 -0.33169 0.25607 -0.32551 0.25052 -0.32211 C 0.24878 -0.31995 0.24357 -0.31346 0.24236 -0.31099 C 0.23593 -0.29802 0.24462 -0.30945 0.23784 -0.30142 C 0.2335 -0.28907 0.23125 -0.27671 0.22882 -0.26282 C 0.22916 -0.24614 0.22864 -0.22946 0.22968 -0.21309 C 0.22986 -0.20939 0.23177 -0.20692 0.23246 -0.20352 C 0.23541 -0.19086 0.2375 -0.17603 0.24236 -0.16523 C 0.24531 -0.14947 0.25 -0.13496 0.2559 -0.12199 C 0.25764 -0.11211 0.26146 -0.10377 0.26389 -0.0945 C 0.28055 -0.02996 0.30625 0.00371 0.34149 0.03521 C 0.35468 0.04694 0.37378 0.04447 0.38819 0.04787 C 0.42378 0.05621 0.3776 0.0454 0.41354 0.05775 C 0.43212 0.06424 0.45139 0.06455 0.47031 0.06578 C 0.53698 0.06084 0.54028 0.08956 0.57031 0.04633 C 0.58038 0.0139 0.59357 -0.02162 0.60712 -0.04972 C 0.61059 -0.06455 0.61406 -0.0769 0.61528 -0.09296 C 0.61458 -0.19364 0.62326 -0.19117 0.60989 -0.24367 C 0.60816 -0.25015 0.60694 -0.26498 0.60451 -0.2693 C 0.59357 -0.28845 0.58455 -0.31285 0.57031 -0.32551 C 0.55729 -0.33694 0.54271 -0.34435 0.52968 -0.35577 C 0.51545 -0.36844 0.50208 -0.37955 0.48732 -0.38944 C 0.47621 -0.39685 0.46441 -0.39994 0.45312 -0.40704 C 0.40573 -0.43762 0.35555 -0.46232 0.30538 -0.47282 C 0.29583 -0.47684 0.28732 -0.47807 0.27743 -0.47931 C 0.26389 -0.48888 0.25017 -0.48548 0.23611 -0.49043 C 0.16215 -0.48857 0.08837 -0.4861 0.01441 -0.48394 C 0.00781 -0.4824 0.00121 -0.48085 -0.00538 -0.47931 C -0.01493 -0.47406 -0.02604 -0.4719 -0.03611 -0.46973 C -0.04167 -0.46665 -0.04757 -0.4651 -0.05313 -0.4617 C -0.05868 -0.45491 -0.05313 -0.46109 -0.06302 -0.45522 C -0.06997 -0.4512 -0.0757 -0.44595 -0.08195 -0.43916 C -0.08559 -0.43514 -0.09184 -0.42464 -0.09184 -0.42464 C -0.09601 -0.41229 -0.10261 -0.40364 -0.10625 -0.39098 C -0.1092 -0.38079 -0.11025 -0.36813 -0.11354 -0.35917 C -0.11771 -0.3357 -0.12032 -0.3113 -0.12257 -0.28691 C -0.12379 -0.25973 -0.129 -0.20568 -0.11893 -0.18592 C -0.11667 -0.16955 -0.11997 -0.19086 -0.11528 -0.1714 C -0.11077 -0.15287 -0.11511 -0.16152 -0.11077 -0.1538 C -0.10938 -0.14145 -0.1 -0.11705 -0.09462 -0.10747 C -0.09202 -0.09759 -0.08594 -0.08246 -0.08021 -0.07844 C -0.07778 -0.07196 -0.07448 -0.06671 -0.07032 -0.06424 C -0.06563 -0.0559 -0.05851 -0.05312 -0.05313 -0.04663 C -0.04479 -0.03706 -0.03698 -0.02687 -0.02709 -0.02254 C -0.02032 -0.01513 -0.0125 -0.01266 -0.00452 -0.01143 C 0.02413 -0.01266 0.03663 -0.00494 0.05486 -0.0386 C 0.05607 -0.04602 0.05694 -0.05343 0.0585 -0.06084 C 0.05972 -0.07566 0.05885 -0.06733 0.06128 -0.08493 C 0.0618 -0.08833 0.06302 -0.0945 0.06302 -0.0945 C 0.06267 -0.10099 0.06302 -0.10747 0.06215 -0.11396 C 0.0618 -0.11705 0.05382 -0.14145 0.05139 -0.14422 C 0.05034 -0.14546 0.04896 -0.14515 0.04774 -0.14577 C 0.04114 -0.1575 0.03403 -0.16337 0.02604 -0.1714 C 0.02048 -0.17696 0.01771 -0.18098 0.01163 -0.18437 C 0.00555 -0.19148 0.00034 -0.18901 -0.00625 -0.18592 C -0.00868 -0.1819 -0.01077 -0.17881 -0.01181 -0.17325 C -0.0125 -0.16986 -0.01354 -0.16337 -0.01354 -0.16337 C -0.01268 -0.13558 -0.01754 -0.13774 -0.00903 -0.13774 L 0.03958 0.01112 L -1.94444E-6 -1.56887E-6 " pathEditMode="relative" ptsTypes="ffffffffffffffffffffffffffffffffffffffffffffffffffffffffffffffffffffffffffffffffffffffAA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1631"/>
            <a:ext cx="1944215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97054"/>
            <a:ext cx="902795" cy="6751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4" y="1347613"/>
            <a:ext cx="3112269" cy="3187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:\etw-2018\3. eTwinnng godišnja konferencija, Doboj 2018\juli,Branka 2018\Dragana EQL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"/>
            <a:ext cx="4032448" cy="506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57086"/>
            <a:ext cx="1395214" cy="1395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7934"/>
            <a:ext cx="902795" cy="675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203598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bs-Latn-BA" dirty="0" smtClean="0"/>
              <a:t>Nastavnik </a:t>
            </a:r>
            <a:r>
              <a:rPr lang="bs-Latn-BA" dirty="0"/>
              <a:t>koji smatra da su </a:t>
            </a:r>
            <a:r>
              <a:rPr lang="bs-Latn-BA" dirty="0" smtClean="0"/>
              <a:t>upornost i </a:t>
            </a:r>
            <a:r>
              <a:rPr lang="bs-Latn-BA" dirty="0"/>
              <a:t>ambicija ključ </a:t>
            </a:r>
            <a:r>
              <a:rPr lang="bs-Latn-BA" dirty="0" smtClean="0"/>
              <a:t>uspjeha</a:t>
            </a:r>
          </a:p>
          <a:p>
            <a:endParaRPr lang="bs-Latn-BA" dirty="0" smtClean="0"/>
          </a:p>
          <a:p>
            <a:endParaRPr lang="bs-Latn-BA" dirty="0" smtClean="0"/>
          </a:p>
          <a:p>
            <a:pPr marL="285750" indent="-285750">
              <a:buBlip>
                <a:blip r:embed="rId5"/>
              </a:buBlip>
            </a:pPr>
            <a:r>
              <a:rPr lang="bs-Latn-BA" dirty="0"/>
              <a:t>On je </a:t>
            </a:r>
            <a:r>
              <a:rPr lang="bs-Latn-BA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bs-Latn-BA" dirty="0"/>
              <a:t>Twinning AMBASADOR </a:t>
            </a:r>
            <a:r>
              <a:rPr lang="bs-Latn-BA" dirty="0" smtClean="0"/>
              <a:t>u </a:t>
            </a:r>
            <a:r>
              <a:rPr lang="bs-Latn-BA" dirty="0"/>
              <a:t>BiH</a:t>
            </a:r>
          </a:p>
          <a:p>
            <a:endParaRPr lang="bs-Latn-BA" dirty="0" smtClean="0"/>
          </a:p>
          <a:p>
            <a:endParaRPr lang="bs-Latn-BA" dirty="0"/>
          </a:p>
          <a:p>
            <a:pPr marL="285750" indent="-285750">
              <a:buBlip>
                <a:blip r:embed="rId5"/>
              </a:buBlip>
            </a:pPr>
            <a:r>
              <a:rPr lang="bs-Latn-BA" dirty="0" smtClean="0"/>
              <a:t> Nema aktivnih </a:t>
            </a:r>
            <a:r>
              <a:rPr lang="bs-Latn-BA" dirty="0" smtClean="0"/>
              <a:t>projekata</a:t>
            </a:r>
          </a:p>
          <a:p>
            <a:endParaRPr lang="bs-Latn-BA" dirty="0" smtClean="0"/>
          </a:p>
          <a:p>
            <a:pPr marL="285750" indent="-285750">
              <a:buBlip>
                <a:blip r:embed="rId5"/>
              </a:buBlip>
            </a:pPr>
            <a:r>
              <a:rPr lang="bs-Latn-BA" dirty="0" smtClean="0"/>
              <a:t>27 </a:t>
            </a:r>
            <a:r>
              <a:rPr lang="bs-Latn-BA" dirty="0" smtClean="0"/>
              <a:t>završenih projekata</a:t>
            </a: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1147961" cy="6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s-Latn-BA" dirty="0" smtClean="0">
                <a:solidFill>
                  <a:srgbClr val="FFFF00"/>
                </a:solidFill>
              </a:rPr>
              <a:t>e</a:t>
            </a:r>
            <a:r>
              <a:rPr lang="bs-Latn-BA" dirty="0" smtClean="0"/>
              <a:t>Twinning </a:t>
            </a:r>
            <a:r>
              <a:rPr lang="bs-Latn-BA" dirty="0" smtClean="0">
                <a:solidFill>
                  <a:srgbClr val="FFFF00"/>
                </a:solidFill>
              </a:rPr>
              <a:t>ABECEDA</a:t>
            </a:r>
            <a:r>
              <a:rPr lang="bs-Cyrl-BA" dirty="0" smtClean="0">
                <a:solidFill>
                  <a:srgbClr val="FFFF00"/>
                </a:solidFill>
              </a:rPr>
              <a:t> /</a:t>
            </a:r>
            <a:r>
              <a:rPr lang="bs-Cyrl-BA" dirty="0" smtClean="0"/>
              <a:t> </a:t>
            </a:r>
            <a:r>
              <a:rPr lang="bs-Cyrl-B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АЗБУКА</a:t>
            </a:r>
            <a:endParaRPr lang="bs-Latn-B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1630"/>
            <a:ext cx="34563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14"/>
            <a:ext cx="3312368" cy="284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5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30" y="1697360"/>
            <a:ext cx="2067669" cy="1882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27934"/>
            <a:ext cx="902795" cy="6751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5" y="1043661"/>
            <a:ext cx="3466678" cy="3466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live.etwinning.net/images/live/badge-ambassad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912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s://live.etwinning.net/images/live/badge-award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7154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:\etw-2018\3. eTwinnng godišnja konferencija, Doboj 2018\juli,Branka 2018\Benjamin EQL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99" y="78685"/>
            <a:ext cx="4114725" cy="49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3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10" y="2427734"/>
            <a:ext cx="1656184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97" y="4299942"/>
            <a:ext cx="902795" cy="675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302917"/>
            <a:ext cx="4062165" cy="33855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s-Latn-BA" sz="1600" dirty="0" smtClean="0">
                <a:solidFill>
                  <a:srgbClr val="0070C0"/>
                </a:solidFill>
              </a:rPr>
              <a:t>ISTAKNUTI eTwinner</a:t>
            </a:r>
            <a:endParaRPr lang="bs-Latn-B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84" y="64614"/>
            <a:ext cx="4074739" cy="491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78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57086"/>
            <a:ext cx="1395214" cy="1395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7934"/>
            <a:ext cx="902795" cy="675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203598"/>
            <a:ext cx="41044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Državna oznaka kvalitata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Evropska oznaka kvaliteta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Osnivač i učesnik u projektima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Komunikacija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Saradnja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Podrška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Integracija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Profesionalni razvoj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Odgovornost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Aktivnost</a:t>
            </a:r>
          </a:p>
          <a:p>
            <a:pPr marL="285750" indent="-285750" algn="just">
              <a:buBlip>
                <a:blip r:embed="rId5"/>
              </a:buBlip>
            </a:pPr>
            <a:r>
              <a:rPr lang="bs-Latn-BA" dirty="0" smtClean="0">
                <a:solidFill>
                  <a:srgbClr val="0070C0"/>
                </a:solidFill>
              </a:rPr>
              <a:t>I što je najvažnije... </a:t>
            </a:r>
          </a:p>
          <a:p>
            <a:pPr algn="just"/>
            <a:endParaRPr lang="bs-Latn-BA" dirty="0" smtClean="0">
              <a:solidFill>
                <a:srgbClr val="0070C0"/>
              </a:solidFill>
            </a:endParaRPr>
          </a:p>
          <a:p>
            <a:pPr marL="285750" indent="-285750" algn="ctr">
              <a:buFontTx/>
              <a:buChar char="-"/>
            </a:pPr>
            <a:endParaRPr lang="bs-Latn-BA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324"/>
            <a:ext cx="5904656" cy="274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49" y="870140"/>
            <a:ext cx="56197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71" y="0"/>
            <a:ext cx="7505700" cy="515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41" y="483518"/>
            <a:ext cx="6191250" cy="384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2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4" name="Picture 3" descr="Fotografija  vector illustration of treasure chest against 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" y="281920"/>
            <a:ext cx="4414810" cy="461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7694"/>
            <a:ext cx="268287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27" y="2062841"/>
            <a:ext cx="2219325" cy="84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35646"/>
            <a:ext cx="268287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89" y="1011900"/>
            <a:ext cx="268287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1" y="766762"/>
            <a:ext cx="268287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1" y="1593573"/>
            <a:ext cx="2219325" cy="84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0429"/>
            <a:ext cx="268287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68500"/>
            <a:ext cx="12430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6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s-Latn-BA" dirty="0" smtClean="0">
                <a:solidFill>
                  <a:srgbClr val="FFFF00"/>
                </a:solidFill>
              </a:rPr>
              <a:t>e</a:t>
            </a:r>
            <a:r>
              <a:rPr lang="bs-Latn-BA" dirty="0" smtClean="0"/>
              <a:t>Twinning </a:t>
            </a:r>
            <a:r>
              <a:rPr lang="bs-Latn-BA" dirty="0" smtClean="0">
                <a:solidFill>
                  <a:srgbClr val="FFFF00"/>
                </a:solidFill>
              </a:rPr>
              <a:t>ABECEDA</a:t>
            </a:r>
            <a:r>
              <a:rPr lang="bs-Cyrl-BA" dirty="0" smtClean="0">
                <a:solidFill>
                  <a:srgbClr val="FFFF00"/>
                </a:solidFill>
              </a:rPr>
              <a:t> /</a:t>
            </a:r>
            <a:r>
              <a:rPr lang="bs-Cyrl-BA" dirty="0" smtClean="0"/>
              <a:t> </a:t>
            </a:r>
            <a:r>
              <a:rPr lang="bs-Cyrl-B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АЗБУКА</a:t>
            </a:r>
            <a:endParaRPr lang="bs-Latn-B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7" y="1131590"/>
            <a:ext cx="4320480" cy="297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5606"/>
            <a:ext cx="3972297" cy="302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1631"/>
            <a:ext cx="1944215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97054"/>
            <a:ext cx="902795" cy="675134"/>
          </a:xfrm>
          <a:prstGeom prst="rect">
            <a:avLst/>
          </a:prstGeom>
        </p:spPr>
      </p:pic>
      <p:pic>
        <p:nvPicPr>
          <p:cNvPr id="4098" name="Picture 2" descr="U:\etw-2018\3. eTwinnng godišnja konferencija, Doboj 2018\juli,Branka 2018\Dragana doprino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104456" cy="505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Slikovni rezultat za kraljica e Twinn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03" y="994197"/>
            <a:ext cx="3328294" cy="31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3" y="953436"/>
            <a:ext cx="310991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5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00" y="2787774"/>
            <a:ext cx="1656184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97" y="4299942"/>
            <a:ext cx="902795" cy="675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135" y="2233776"/>
            <a:ext cx="3888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s-Latn-BA" dirty="0">
              <a:solidFill>
                <a:srgbClr val="0070C0"/>
              </a:solidFill>
            </a:endParaRPr>
          </a:p>
          <a:p>
            <a:pPr algn="ctr"/>
            <a:r>
              <a:rPr lang="bs-Latn-BA" sz="1600" dirty="0" smtClean="0">
                <a:solidFill>
                  <a:srgbClr val="0070C0"/>
                </a:solidFill>
              </a:rPr>
              <a:t>E TWINNING AMBASADOR  2018 </a:t>
            </a:r>
            <a:endParaRPr lang="bs-Latn-BA" sz="16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6" y="195486"/>
            <a:ext cx="1399406" cy="1746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73" y="123478"/>
            <a:ext cx="1969911" cy="2064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94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57086"/>
            <a:ext cx="1395214" cy="1395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7934"/>
            <a:ext cx="902795" cy="675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203598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vi-VN" i="1" dirty="0"/>
              <a:t>Matematički problemi i </a:t>
            </a:r>
            <a:r>
              <a:rPr lang="vi-VN" i="1" dirty="0" smtClean="0"/>
              <a:t>kori</a:t>
            </a:r>
            <a:r>
              <a:rPr lang="bs-Latn-BA" i="1" dirty="0" smtClean="0"/>
              <a:t>šće</a:t>
            </a:r>
            <a:r>
              <a:rPr lang="vi-VN" i="1" dirty="0" smtClean="0"/>
              <a:t>nje </a:t>
            </a:r>
            <a:r>
              <a:rPr lang="vi-VN" i="1" dirty="0"/>
              <a:t>modernih tehnologija u svrhu unapređenja </a:t>
            </a:r>
            <a:r>
              <a:rPr lang="vi-VN" i="1" dirty="0" smtClean="0"/>
              <a:t>nastave</a:t>
            </a:r>
            <a:endParaRPr lang="bs-Latn-BA" i="1" dirty="0" smtClean="0"/>
          </a:p>
          <a:p>
            <a:pPr marL="285750" indent="-285750">
              <a:buBlip>
                <a:blip r:embed="rId5"/>
              </a:buBlip>
            </a:pPr>
            <a:r>
              <a:rPr lang="vi-VN" i="1" dirty="0" smtClean="0"/>
              <a:t>Nastavnik </a:t>
            </a:r>
            <a:r>
              <a:rPr lang="vi-VN" i="1" dirty="0"/>
              <a:t>matematike, koji uživa u onom čim se bavi</a:t>
            </a:r>
            <a:r>
              <a:rPr lang="vi-VN" i="1" dirty="0" smtClean="0"/>
              <a:t>.</a:t>
            </a:r>
            <a:endParaRPr lang="bs-Latn-BA" i="1" dirty="0" smtClean="0"/>
          </a:p>
          <a:p>
            <a:pPr marL="285750" indent="-285750">
              <a:buBlip>
                <a:blip r:embed="rId5"/>
              </a:buBlip>
            </a:pPr>
            <a:endParaRPr lang="bs-Latn-BA" i="1" dirty="0"/>
          </a:p>
          <a:p>
            <a:pPr marL="285750" indent="-285750">
              <a:buBlip>
                <a:blip r:embed="rId5"/>
              </a:buBlip>
            </a:pPr>
            <a:endParaRPr lang="bs-Latn-BA" i="1" dirty="0" smtClean="0"/>
          </a:p>
          <a:p>
            <a:pPr marL="285750" indent="-285750">
              <a:buBlip>
                <a:blip r:embed="rId5"/>
              </a:buBlip>
            </a:pPr>
            <a:endParaRPr lang="bs-Latn-BA" i="1" dirty="0"/>
          </a:p>
          <a:p>
            <a:pPr marL="285750" indent="-285750">
              <a:buBlip>
                <a:blip r:embed="rId5"/>
              </a:buBlip>
            </a:pPr>
            <a:endParaRPr lang="bs-Latn-BA" i="1" dirty="0" smtClean="0"/>
          </a:p>
          <a:p>
            <a:pPr marL="285750" indent="-285750">
              <a:buBlip>
                <a:blip r:embed="rId5"/>
              </a:buBlip>
            </a:pPr>
            <a:r>
              <a:rPr lang="bs-Latn-BA" i="1" dirty="0" smtClean="0"/>
              <a:t>6 aktivnih projekata</a:t>
            </a:r>
          </a:p>
          <a:p>
            <a:pPr marL="285750" indent="-285750">
              <a:buBlip>
                <a:blip r:embed="rId5"/>
              </a:buBlip>
            </a:pPr>
            <a:r>
              <a:rPr lang="bs-Latn-BA" i="1" dirty="0" smtClean="0"/>
              <a:t>38 završenih projekata</a:t>
            </a:r>
            <a:endParaRPr lang="bs-Latn-BA" dirty="0"/>
          </a:p>
          <a:p>
            <a:pPr marL="285750" indent="-285750">
              <a:buFontTx/>
              <a:buChar char="-"/>
            </a:pPr>
            <a:endParaRPr lang="bs-Latn-B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41" y="2831288"/>
            <a:ext cx="906954" cy="62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s-Latn-BA" dirty="0" smtClean="0">
                <a:solidFill>
                  <a:srgbClr val="FFFF00"/>
                </a:solidFill>
              </a:rPr>
              <a:t>e</a:t>
            </a:r>
            <a:r>
              <a:rPr lang="bs-Latn-BA" dirty="0" smtClean="0"/>
              <a:t>Twinning </a:t>
            </a:r>
            <a:r>
              <a:rPr lang="bs-Latn-BA" dirty="0" smtClean="0">
                <a:solidFill>
                  <a:srgbClr val="FFFF00"/>
                </a:solidFill>
              </a:rPr>
              <a:t>ABECEDA</a:t>
            </a:r>
            <a:r>
              <a:rPr lang="bs-Cyrl-BA" dirty="0" smtClean="0">
                <a:solidFill>
                  <a:srgbClr val="FFFF00"/>
                </a:solidFill>
              </a:rPr>
              <a:t> /</a:t>
            </a:r>
            <a:r>
              <a:rPr lang="bs-Cyrl-BA" dirty="0" smtClean="0"/>
              <a:t> </a:t>
            </a:r>
            <a:r>
              <a:rPr lang="bs-Cyrl-B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АЗБУКА</a:t>
            </a:r>
            <a:endParaRPr lang="bs-Latn-B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9486"/>
            <a:ext cx="43418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5606"/>
            <a:ext cx="338437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84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40" y="1627007"/>
            <a:ext cx="1728192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97054"/>
            <a:ext cx="902795" cy="67513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2" y="981870"/>
            <a:ext cx="3853989" cy="37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live.etwinning.net/images/live/badge-ambassado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7494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ive.etwinning.net/images/live/badge-award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248" y="267494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U:\etw-2018\3. eTwinnng godišnja konferencija, Doboj 2018\juli,Branka 2018\Fatima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7238"/>
            <a:ext cx="4032448" cy="50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517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803904" cy="551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893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71550"/>
            <a:ext cx="4176464" cy="2232248"/>
          </a:xfrm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s-Latn-BA" dirty="0" smtClean="0"/>
              <a:t>Želimo svim nastavnicima  uspješnu </a:t>
            </a:r>
            <a:r>
              <a:rPr lang="bs-Latn-BA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bs-Latn-BA" dirty="0"/>
              <a:t>T</a:t>
            </a:r>
            <a:r>
              <a:rPr lang="bs-Latn-BA" dirty="0" smtClean="0"/>
              <a:t>winning 2018/2019. godinu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 smtClean="0"/>
          </a:p>
          <a:p>
            <a:endParaRPr lang="bs-Latn-BA" dirty="0" smtClean="0"/>
          </a:p>
          <a:p>
            <a:endParaRPr lang="bs-Latn-BA" dirty="0"/>
          </a:p>
          <a:p>
            <a:r>
              <a:rPr lang="bs-Latn-BA" sz="2000" b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bs-Latn-BA" sz="2000" b="1" dirty="0" smtClean="0"/>
              <a:t>Twinning tim BiH</a:t>
            </a:r>
          </a:p>
          <a:p>
            <a:r>
              <a:rPr lang="bs-Latn-BA" sz="1200" b="1" dirty="0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bs-Latn-BA" sz="1200" b="1" dirty="0" smtClean="0"/>
              <a:t>twinningbih@aposo.gov.ba</a:t>
            </a:r>
          </a:p>
          <a:p>
            <a:endParaRPr lang="bs-Latn-BA" dirty="0" smtClean="0"/>
          </a:p>
        </p:txBody>
      </p:sp>
      <p:pic>
        <p:nvPicPr>
          <p:cNvPr id="6" name="Picture 2" descr="C:\Users\brankap\Desktop\giphy 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1550"/>
            <a:ext cx="3528392" cy="297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29" y="3209199"/>
            <a:ext cx="1656184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97" y="4299942"/>
            <a:ext cx="902795" cy="67513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855"/>
            <a:ext cx="426283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gray">
          <a:xfrm>
            <a:off x="4139952" y="279484"/>
            <a:ext cx="4306118" cy="459788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bs-Latn-BA" sz="2800" dirty="0" smtClean="0"/>
              <a:t>DA LI STE ZNALI???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04" y="1000658"/>
            <a:ext cx="938857" cy="9388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57053"/>
            <a:ext cx="938213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9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57086"/>
            <a:ext cx="1395214" cy="1395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27934"/>
            <a:ext cx="902795" cy="675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059583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bs-Latn-BA" dirty="0" smtClean="0"/>
              <a:t>Uloga: Nastavnik/vaspitač</a:t>
            </a:r>
          </a:p>
          <a:p>
            <a:endParaRPr lang="bs-Latn-BA" dirty="0" smtClean="0"/>
          </a:p>
          <a:p>
            <a:pPr marL="285750" indent="-285750">
              <a:buBlip>
                <a:blip r:embed="rId5"/>
              </a:buBlip>
            </a:pPr>
            <a:r>
              <a:rPr lang="bs-Latn-BA" dirty="0" smtClean="0"/>
              <a:t>Želi razmijeniti lijepe ideje i stručno se usavršavati</a:t>
            </a:r>
          </a:p>
          <a:p>
            <a:endParaRPr lang="bs-Latn-BA" dirty="0" smtClean="0"/>
          </a:p>
          <a:p>
            <a:pPr marL="285750" indent="-285750">
              <a:buBlip>
                <a:blip r:embed="rId5"/>
              </a:buBlip>
            </a:pPr>
            <a:r>
              <a:rPr lang="bs-Latn-BA" dirty="0" smtClean="0"/>
              <a:t>Predmet : M A T E M A T I K A</a:t>
            </a:r>
          </a:p>
          <a:p>
            <a:endParaRPr lang="bs-Latn-BA" dirty="0" smtClean="0"/>
          </a:p>
          <a:p>
            <a:pPr marL="285750" indent="-285750">
              <a:buBlip>
                <a:blip r:embed="rId5"/>
              </a:buBlip>
            </a:pPr>
            <a:r>
              <a:rPr lang="bs-Latn-BA" dirty="0" smtClean="0"/>
              <a:t>Uzrast učenika od 11. do 15. god</a:t>
            </a:r>
          </a:p>
          <a:p>
            <a:pPr marL="285750" indent="-285750">
              <a:buBlip>
                <a:blip r:embed="rId5"/>
              </a:buBlip>
            </a:pPr>
            <a:endParaRPr lang="bs-Latn-BA" dirty="0" smtClean="0"/>
          </a:p>
          <a:p>
            <a:pPr marL="285750" indent="-285750">
              <a:buBlip>
                <a:blip r:embed="rId5"/>
              </a:buBlip>
            </a:pPr>
            <a:r>
              <a:rPr lang="bs-Latn-BA" dirty="0" smtClean="0"/>
              <a:t>18 aktivnih projekata</a:t>
            </a:r>
          </a:p>
          <a:p>
            <a:pPr marL="285750" indent="-285750">
              <a:buBlip>
                <a:blip r:embed="rId5"/>
              </a:buBlip>
            </a:pPr>
            <a:r>
              <a:rPr lang="bs-Latn-BA" dirty="0" smtClean="0"/>
              <a:t>31 završen projekat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4934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s-Latn-BA" dirty="0" smtClean="0">
                <a:solidFill>
                  <a:srgbClr val="FFFF00"/>
                </a:solidFill>
              </a:rPr>
              <a:t>e</a:t>
            </a:r>
            <a:r>
              <a:rPr lang="bs-Latn-BA" dirty="0" smtClean="0"/>
              <a:t>Twinning </a:t>
            </a:r>
            <a:r>
              <a:rPr lang="bs-Latn-BA" dirty="0" smtClean="0">
                <a:solidFill>
                  <a:srgbClr val="FFFF00"/>
                </a:solidFill>
              </a:rPr>
              <a:t>ABECEDA</a:t>
            </a:r>
            <a:r>
              <a:rPr lang="bs-Cyrl-BA" dirty="0" smtClean="0">
                <a:solidFill>
                  <a:srgbClr val="FFFF00"/>
                </a:solidFill>
              </a:rPr>
              <a:t> /</a:t>
            </a:r>
            <a:r>
              <a:rPr lang="bs-Cyrl-BA" dirty="0" smtClean="0"/>
              <a:t> </a:t>
            </a:r>
            <a:r>
              <a:rPr lang="bs-Cyrl-B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АЗБУКА</a:t>
            </a:r>
            <a:endParaRPr lang="bs-Latn-B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6" name="Picture 5" descr="Slikovni rezultat za slovo 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7614"/>
            <a:ext cx="331240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7614"/>
            <a:ext cx="309634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78" y="1409076"/>
            <a:ext cx="1985392" cy="2067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97054"/>
            <a:ext cx="902795" cy="6751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7" y="1293746"/>
            <a:ext cx="3543300" cy="354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articl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6"/>
            <a:ext cx="720080" cy="57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:\etw-2018\3. eTwinnng godišnja konferencija, Doboj 2018\juli,Branka 2018\Nada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79" y="54288"/>
            <a:ext cx="4130545" cy="502037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ive.etwinning.net/images/live/badge-award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9" y="142217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3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s-Latn-BA" dirty="0" smtClean="0"/>
              <a:t>eTwinning </a:t>
            </a:r>
            <a:r>
              <a:rPr lang="bs-Latn-BA" dirty="0" smtClean="0">
                <a:solidFill>
                  <a:srgbClr val="FFFF00"/>
                </a:solidFill>
              </a:rPr>
              <a:t>ABECEDA</a:t>
            </a:r>
            <a:r>
              <a:rPr lang="bs-Cyrl-BA" dirty="0" smtClean="0">
                <a:solidFill>
                  <a:srgbClr val="FFFF00"/>
                </a:solidFill>
              </a:rPr>
              <a:t> /</a:t>
            </a:r>
            <a:r>
              <a:rPr lang="bs-Cyrl-BA" dirty="0" smtClean="0"/>
              <a:t> </a:t>
            </a:r>
            <a:r>
              <a:rPr lang="bs-Cyrl-BA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АЗБУКА</a:t>
            </a:r>
            <a:endParaRPr lang="bs-Latn-BA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bs-Latn-B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48174"/>
            <a:ext cx="3168352" cy="29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8174"/>
            <a:ext cx="4427984" cy="29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5526"/>
            <a:ext cx="6120680" cy="3830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articl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6"/>
            <a:ext cx="858186" cy="57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4553"/>
            <a:ext cx="9145016" cy="530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73594"/>
            <a:ext cx="85883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9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etw-2018\3. eTwinnng godišnja konferencija, Doboj 2018\juli,Branka 2018\eTw škol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36561"/>
            <a:ext cx="4929701" cy="5304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309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eTwinning">
      <a:dk1>
        <a:srgbClr val="111F2A"/>
      </a:dk1>
      <a:lt1>
        <a:srgbClr val="FFFFFF"/>
      </a:lt1>
      <a:dk2>
        <a:srgbClr val="250671"/>
      </a:dk2>
      <a:lt2>
        <a:srgbClr val="D8EFF4"/>
      </a:lt2>
      <a:accent1>
        <a:srgbClr val="250671"/>
      </a:accent1>
      <a:accent2>
        <a:srgbClr val="957DB7"/>
      </a:accent2>
      <a:accent3>
        <a:srgbClr val="FFE6A2"/>
      </a:accent3>
      <a:accent4>
        <a:srgbClr val="00ABB6"/>
      </a:accent4>
      <a:accent5>
        <a:srgbClr val="F15B44"/>
      </a:accent5>
      <a:accent6>
        <a:srgbClr val="F7CE3C"/>
      </a:accent6>
      <a:hlink>
        <a:srgbClr val="00ABB6"/>
      </a:hlink>
      <a:folHlink>
        <a:srgbClr val="957D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199</Words>
  <Application>Microsoft Office PowerPoint</Application>
  <PresentationFormat>On-screen Show (16:9)</PresentationFormat>
  <Paragraphs>63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simple-light-2</vt:lpstr>
      <vt:lpstr>Facet</vt:lpstr>
      <vt:lpstr>PowerPoint Presentation</vt:lpstr>
      <vt:lpstr>PowerPoint Presentation</vt:lpstr>
      <vt:lpstr>PowerPoint Presentation</vt:lpstr>
      <vt:lpstr>PowerPoint Presentation</vt:lpstr>
      <vt:lpstr>eTwinning ABECEDA / АЗБУКА</vt:lpstr>
      <vt:lpstr>PowerPoint Presentation</vt:lpstr>
      <vt:lpstr>eTwinning ABECEDA / АЗБУКА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eTwinning ABECEDA / АЗБУКА</vt:lpstr>
      <vt:lpstr>PowerPoint Presentation</vt:lpstr>
      <vt:lpstr>PowerPoint Presentation</vt:lpstr>
      <vt:lpstr>eTwinning ABECEDA / АЗБУКА</vt:lpstr>
      <vt:lpstr>PowerPoint Presentation</vt:lpstr>
      <vt:lpstr>PowerPoint Presentation</vt:lpstr>
      <vt:lpstr>PowerPoint Presentation</vt:lpstr>
      <vt:lpstr>eTwinning ABECEDA / АЗБУКА</vt:lpstr>
      <vt:lpstr>PowerPoint Presentation</vt:lpstr>
      <vt:lpstr>PowerPoint Presentation</vt:lpstr>
      <vt:lpstr>PowerPoint Presentation</vt:lpstr>
      <vt:lpstr>eTwinning ABECEDA / АЗБУКА</vt:lpstr>
      <vt:lpstr>PowerPoint Presentation</vt:lpstr>
      <vt:lpstr>PowerPoint Presentation</vt:lpstr>
      <vt:lpstr>Želimo svim nastavnicima  uspješnu eTwinning 2018/2019. godinu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Presentation, Branka</dc:title>
  <dc:creator>Branka Popić</dc:creator>
  <cp:lastModifiedBy>Branka Popic</cp:lastModifiedBy>
  <cp:revision>90</cp:revision>
  <dcterms:modified xsi:type="dcterms:W3CDTF">2018-10-04T07:59:51Z</dcterms:modified>
</cp:coreProperties>
</file>