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8" r:id="rId6"/>
    <p:sldId id="261" r:id="rId7"/>
    <p:sldId id="299" r:id="rId8"/>
    <p:sldId id="302" r:id="rId9"/>
    <p:sldId id="307" r:id="rId10"/>
    <p:sldId id="309" r:id="rId11"/>
    <p:sldId id="311" r:id="rId12"/>
    <p:sldId id="313" r:id="rId13"/>
    <p:sldId id="315" r:id="rId14"/>
    <p:sldId id="317" r:id="rId15"/>
    <p:sldId id="296" r:id="rId16"/>
    <p:sldId id="297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50564F-E098-4FAB-A1D5-61B885E684A6}">
          <p14:sldIdLst>
            <p14:sldId id="256"/>
            <p14:sldId id="298"/>
            <p14:sldId id="261"/>
            <p14:sldId id="299"/>
            <p14:sldId id="302"/>
            <p14:sldId id="307"/>
            <p14:sldId id="309"/>
            <p14:sldId id="311"/>
            <p14:sldId id="313"/>
            <p14:sldId id="315"/>
            <p14:sldId id="317"/>
            <p14:sldId id="296"/>
            <p14:sldId id="29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svg"/><Relationship Id="rId1" Type="http://schemas.openxmlformats.org/officeDocument/2006/relationships/image" Target="../media/image7.png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svg"/><Relationship Id="rId1" Type="http://schemas.openxmlformats.org/officeDocument/2006/relationships/image" Target="../media/image7.png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7280B-FC62-43F6-8E59-40D3E4E7160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700F2-5586-4F06-993B-61B69E8D5B2C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sr-Latn-BA" sz="1900" dirty="0" smtClean="0">
              <a:solidFill>
                <a:schemeClr val="tx1"/>
              </a:solidFill>
            </a:rPr>
            <a:t>Period istraživanja</a:t>
          </a:r>
          <a:endParaRPr lang="en-US" sz="1900" dirty="0">
            <a:solidFill>
              <a:schemeClr val="tx1"/>
            </a:solidFill>
          </a:endParaRPr>
        </a:p>
      </dgm:t>
    </dgm:pt>
    <dgm:pt modelId="{EC1EA70F-65DC-4C32-BE40-6AE8550B4F5A}" type="parTrans" cxnId="{C70992EF-3BB1-4844-891C-2FACEA05E6F3}">
      <dgm:prSet/>
      <dgm:spPr/>
      <dgm:t>
        <a:bodyPr/>
        <a:lstStyle/>
        <a:p>
          <a:endParaRPr lang="en-US"/>
        </a:p>
      </dgm:t>
    </dgm:pt>
    <dgm:pt modelId="{981C2505-640C-41BB-ABA6-7F585F8AFC4D}" type="sibTrans" cxnId="{C70992EF-3BB1-4844-891C-2FACEA05E6F3}">
      <dgm:prSet/>
      <dgm:spPr/>
      <dgm:t>
        <a:bodyPr/>
        <a:lstStyle/>
        <a:p>
          <a:endParaRPr lang="en-US"/>
        </a:p>
      </dgm:t>
    </dgm:pt>
    <dgm:pt modelId="{001208AC-2B83-4157-8BC7-4F75F1BB185F}">
      <dgm:prSet phldrT="[Text]" custT="1"/>
      <dgm:spPr>
        <a:noFill/>
        <a:ln>
          <a:noFill/>
        </a:ln>
      </dgm:spPr>
      <dgm:t>
        <a:bodyPr/>
        <a:lstStyle/>
        <a:p>
          <a:r>
            <a:rPr lang="sr-Latn-BA" sz="1600" dirty="0" smtClean="0">
              <a:solidFill>
                <a:schemeClr val="accent1">
                  <a:lumMod val="50000"/>
                </a:schemeClr>
              </a:solidFill>
            </a:rPr>
            <a:t>Novembar 2022. godine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3E089A8-C021-4217-B1DD-E63492E4945F}" type="parTrans" cxnId="{293C605A-0F05-4710-842B-DF6895DFB245}">
      <dgm:prSet/>
      <dgm:spPr/>
      <dgm:t>
        <a:bodyPr/>
        <a:lstStyle/>
        <a:p>
          <a:endParaRPr lang="en-US"/>
        </a:p>
      </dgm:t>
    </dgm:pt>
    <dgm:pt modelId="{348D66A9-1494-4296-8103-5209B65CA7F6}" type="sibTrans" cxnId="{293C605A-0F05-4710-842B-DF6895DFB245}">
      <dgm:prSet/>
      <dgm:spPr/>
      <dgm:t>
        <a:bodyPr/>
        <a:lstStyle/>
        <a:p>
          <a:endParaRPr lang="en-US"/>
        </a:p>
      </dgm:t>
    </dgm:pt>
    <dgm:pt modelId="{06EFAFF8-AA49-40CF-9BBC-7AC941DCB075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sr-Latn-BA" sz="1900" dirty="0" smtClean="0">
              <a:solidFill>
                <a:schemeClr val="tx1"/>
              </a:solidFill>
            </a:rPr>
            <a:t>Metod istraživanja</a:t>
          </a:r>
          <a:endParaRPr lang="en-US" sz="1900" dirty="0">
            <a:solidFill>
              <a:schemeClr val="tx1"/>
            </a:solidFill>
          </a:endParaRPr>
        </a:p>
      </dgm:t>
    </dgm:pt>
    <dgm:pt modelId="{F862937C-98BE-4CF0-899C-98888EA9A521}" type="parTrans" cxnId="{66EC5C68-9DA5-43B3-AA6E-14E91AFE0431}">
      <dgm:prSet/>
      <dgm:spPr/>
      <dgm:t>
        <a:bodyPr/>
        <a:lstStyle/>
        <a:p>
          <a:endParaRPr lang="en-US"/>
        </a:p>
      </dgm:t>
    </dgm:pt>
    <dgm:pt modelId="{A0181A8A-87E6-4483-A087-FF165ADA1415}" type="sibTrans" cxnId="{66EC5C68-9DA5-43B3-AA6E-14E91AFE0431}">
      <dgm:prSet/>
      <dgm:spPr/>
      <dgm:t>
        <a:bodyPr/>
        <a:lstStyle/>
        <a:p>
          <a:endParaRPr lang="en-US"/>
        </a:p>
      </dgm:t>
    </dgm:pt>
    <dgm:pt modelId="{15F5427B-51A0-4B7F-9A84-EF39F600E081}">
      <dgm:prSet phldrT="[Text]" custT="1"/>
      <dgm:spPr>
        <a:noFill/>
        <a:ln>
          <a:noFill/>
        </a:ln>
      </dgm:spPr>
      <dgm:t>
        <a:bodyPr/>
        <a:lstStyle/>
        <a:p>
          <a:r>
            <a:rPr lang="sr-Latn-BA" sz="1600" dirty="0" smtClean="0">
              <a:solidFill>
                <a:schemeClr val="accent1">
                  <a:lumMod val="50000"/>
                </a:schemeClr>
              </a:solidFill>
            </a:rPr>
            <a:t>Anketiranje, anketni upitnik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E65D1AB5-DA91-429A-AA2B-6443042C7116}" type="parTrans" cxnId="{4229616D-0B30-4C8A-914C-C770AC25F4CF}">
      <dgm:prSet/>
      <dgm:spPr/>
      <dgm:t>
        <a:bodyPr/>
        <a:lstStyle/>
        <a:p>
          <a:endParaRPr lang="en-US"/>
        </a:p>
      </dgm:t>
    </dgm:pt>
    <dgm:pt modelId="{308F166C-FFB3-47DA-B89E-F439DF90B520}" type="sibTrans" cxnId="{4229616D-0B30-4C8A-914C-C770AC25F4CF}">
      <dgm:prSet/>
      <dgm:spPr/>
      <dgm:t>
        <a:bodyPr/>
        <a:lstStyle/>
        <a:p>
          <a:endParaRPr lang="en-US"/>
        </a:p>
      </dgm:t>
    </dgm:pt>
    <dgm:pt modelId="{B46F18F3-713A-45EF-B403-8225C417855E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sr-Latn-BA" sz="1900" dirty="0" smtClean="0">
              <a:solidFill>
                <a:schemeClr val="tx1"/>
              </a:solidFill>
            </a:rPr>
            <a:t>Mjesto i uzorak</a:t>
          </a:r>
          <a:endParaRPr lang="en-US" sz="1900" dirty="0">
            <a:solidFill>
              <a:schemeClr val="tx1"/>
            </a:solidFill>
          </a:endParaRPr>
        </a:p>
      </dgm:t>
    </dgm:pt>
    <dgm:pt modelId="{800A3811-21A6-40B5-9CE2-D867849DD5EE}" type="parTrans" cxnId="{75160A5F-A4DE-475E-AADF-1BEED1355089}">
      <dgm:prSet/>
      <dgm:spPr/>
      <dgm:t>
        <a:bodyPr/>
        <a:lstStyle/>
        <a:p>
          <a:endParaRPr lang="en-US"/>
        </a:p>
      </dgm:t>
    </dgm:pt>
    <dgm:pt modelId="{3828CE19-B1AD-4122-BD0B-90ACA19E22C8}" type="sibTrans" cxnId="{75160A5F-A4DE-475E-AADF-1BEED1355089}">
      <dgm:prSet/>
      <dgm:spPr/>
      <dgm:t>
        <a:bodyPr/>
        <a:lstStyle/>
        <a:p>
          <a:endParaRPr lang="en-US"/>
        </a:p>
      </dgm:t>
    </dgm:pt>
    <dgm:pt modelId="{B85C7C25-7585-4AF6-B040-2824E08BBFEC}">
      <dgm:prSet phldrT="[Text]" custT="1"/>
      <dgm:spPr>
        <a:noFill/>
        <a:ln>
          <a:noFill/>
        </a:ln>
      </dgm:spPr>
      <dgm:t>
        <a:bodyPr/>
        <a:lstStyle/>
        <a:p>
          <a:r>
            <a:rPr lang="sr-Latn-BA" sz="1600" dirty="0" smtClean="0">
              <a:solidFill>
                <a:schemeClr val="accent1">
                  <a:lumMod val="50000"/>
                </a:schemeClr>
              </a:solidFill>
            </a:rPr>
            <a:t>Republika Srpska, 180 nastavnika razredne nastave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651755EC-E9D9-4B49-82BE-35553DDA5246}" type="parTrans" cxnId="{5C46EE31-F3BE-444C-85A6-82B089159FD8}">
      <dgm:prSet/>
      <dgm:spPr/>
      <dgm:t>
        <a:bodyPr/>
        <a:lstStyle/>
        <a:p>
          <a:endParaRPr lang="en-US"/>
        </a:p>
      </dgm:t>
    </dgm:pt>
    <dgm:pt modelId="{76ECF19A-5B76-4BF3-83C8-5143AB74468F}" type="sibTrans" cxnId="{5C46EE31-F3BE-444C-85A6-82B089159FD8}">
      <dgm:prSet/>
      <dgm:spPr/>
      <dgm:t>
        <a:bodyPr/>
        <a:lstStyle/>
        <a:p>
          <a:endParaRPr lang="en-US"/>
        </a:p>
      </dgm:t>
    </dgm:pt>
    <dgm:pt modelId="{D6612E20-ED34-4BD5-9123-54E9EE5BDBD0}" type="pres">
      <dgm:prSet presAssocID="{BD17280B-FC62-43F6-8E59-40D3E4E7160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B05896-9BC4-46B1-8C1D-323874E2C10D}" type="pres">
      <dgm:prSet presAssocID="{4BB700F2-5586-4F06-993B-61B69E8D5B2C}" presName="composite" presStyleCnt="0"/>
      <dgm:spPr/>
    </dgm:pt>
    <dgm:pt modelId="{857B4CA8-411B-47F9-AD8E-CC9E8998191B}" type="pres">
      <dgm:prSet presAssocID="{4BB700F2-5586-4F06-993B-61B69E8D5B2C}" presName="ParentText" presStyleLbl="node1" presStyleIdx="0" presStyleCnt="3" custScaleY="183795" custLinFactY="-1115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CEA98-93B9-4B2D-B9B9-9537AD997164}" type="pres">
      <dgm:prSet presAssocID="{4BB700F2-5586-4F06-993B-61B69E8D5B2C}" presName="Image" presStyleLbl="bgImgPlace1" presStyleIdx="0" presStyleCnt="3" custLinFactNeighborY="-33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082F9D57-96B4-483D-A747-06D859B5D858}" type="pres">
      <dgm:prSet presAssocID="{4BB700F2-5586-4F06-993B-61B69E8D5B2C}" presName="ChildText" presStyleLbl="fgAcc1" presStyleIdx="0" presStyleCnt="3" custScaleX="247876" custLinFactX="-8945" custLinFactY="49222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8FF66-6E7C-43B3-99C6-FA0558526D0B}" type="pres">
      <dgm:prSet presAssocID="{981C2505-640C-41BB-ABA6-7F585F8AFC4D}" presName="sibTrans" presStyleCnt="0"/>
      <dgm:spPr/>
    </dgm:pt>
    <dgm:pt modelId="{7A6D194E-D21C-4316-A81C-C09DEBC24A8D}" type="pres">
      <dgm:prSet presAssocID="{06EFAFF8-AA49-40CF-9BBC-7AC941DCB075}" presName="composite" presStyleCnt="0"/>
      <dgm:spPr/>
    </dgm:pt>
    <dgm:pt modelId="{494B1894-FA4F-4EC1-8E8E-68AEB4899B72}" type="pres">
      <dgm:prSet presAssocID="{06EFAFF8-AA49-40CF-9BBC-7AC941DCB075}" presName="ParentText" presStyleLbl="node1" presStyleIdx="1" presStyleCnt="3" custScaleY="183795" custLinFactY="-11158" custLinFactNeighborX="2579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B4889-8837-4A51-B8E4-43DED68FD91D}" type="pres">
      <dgm:prSet presAssocID="{06EFAFF8-AA49-40CF-9BBC-7AC941DCB075}" presName="Image" presStyleLbl="bgImgPlace1" presStyleIdx="1" presStyleCnt="3" custLinFactNeighborX="25798" custLinFactNeighborY="-33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DDAD261B-380A-44B9-A99B-A72499989074}" type="pres">
      <dgm:prSet presAssocID="{06EFAFF8-AA49-40CF-9BBC-7AC941DCB075}" presName="ChildText" presStyleLbl="fgAcc1" presStyleIdx="1" presStyleCnt="3" custScaleX="247876" custLinFactY="43940" custLinFactNeighborX="-6407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83D13-C27B-43DB-A088-D4A387B0A313}" type="pres">
      <dgm:prSet presAssocID="{A0181A8A-87E6-4483-A087-FF165ADA1415}" presName="sibTrans" presStyleCnt="0"/>
      <dgm:spPr/>
    </dgm:pt>
    <dgm:pt modelId="{AB1740CB-ECB5-4994-85D8-B662447BD59A}" type="pres">
      <dgm:prSet presAssocID="{B46F18F3-713A-45EF-B403-8225C417855E}" presName="composite" presStyleCnt="0"/>
      <dgm:spPr/>
    </dgm:pt>
    <dgm:pt modelId="{9BB768B8-97D3-4773-9C90-8CAAE2C66A90}" type="pres">
      <dgm:prSet presAssocID="{B46F18F3-713A-45EF-B403-8225C417855E}" presName="ParentText" presStyleLbl="node1" presStyleIdx="2" presStyleCnt="3" custScaleY="183795" custLinFactY="-11158" custLinFactNeighborX="3851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B9F6F-093C-4E75-8A08-13CC63E48A2A}" type="pres">
      <dgm:prSet presAssocID="{B46F18F3-713A-45EF-B403-8225C417855E}" presName="Image" presStyleLbl="bgImgPlace1" presStyleIdx="2" presStyleCnt="3" custLinFactNeighborX="38515" custLinFactNeighborY="-33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6AB589D1-3A2C-4500-AF5C-B9B478C9C905}" type="pres">
      <dgm:prSet presAssocID="{B46F18F3-713A-45EF-B403-8225C417855E}" presName="ChildText" presStyleLbl="fgAcc1" presStyleIdx="2" presStyleCnt="3" custScaleX="247876" custLinFactY="43940" custLinFactNeighborX="-3341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E80A7-5870-456B-B9B2-11115939557A}" type="presOf" srcId="{B46F18F3-713A-45EF-B403-8225C417855E}" destId="{9BB768B8-97D3-4773-9C90-8CAAE2C66A90}" srcOrd="0" destOrd="0" presId="urn:microsoft.com/office/officeart/2008/layout/TitledPictureBlocks"/>
    <dgm:cxn modelId="{3C63D259-E9E6-4D04-9EE1-19E4ABAF10E6}" type="presOf" srcId="{B85C7C25-7585-4AF6-B040-2824E08BBFEC}" destId="{6AB589D1-3A2C-4500-AF5C-B9B478C9C905}" srcOrd="0" destOrd="0" presId="urn:microsoft.com/office/officeart/2008/layout/TitledPictureBlocks"/>
    <dgm:cxn modelId="{66EC5C68-9DA5-43B3-AA6E-14E91AFE0431}" srcId="{BD17280B-FC62-43F6-8E59-40D3E4E7160F}" destId="{06EFAFF8-AA49-40CF-9BBC-7AC941DCB075}" srcOrd="1" destOrd="0" parTransId="{F862937C-98BE-4CF0-899C-98888EA9A521}" sibTransId="{A0181A8A-87E6-4483-A087-FF165ADA1415}"/>
    <dgm:cxn modelId="{5C46EE31-F3BE-444C-85A6-82B089159FD8}" srcId="{B46F18F3-713A-45EF-B403-8225C417855E}" destId="{B85C7C25-7585-4AF6-B040-2824E08BBFEC}" srcOrd="0" destOrd="0" parTransId="{651755EC-E9D9-4B49-82BE-35553DDA5246}" sibTransId="{76ECF19A-5B76-4BF3-83C8-5143AB74468F}"/>
    <dgm:cxn modelId="{7471D784-4790-4A6C-947F-350A907943A0}" type="presOf" srcId="{15F5427B-51A0-4B7F-9A84-EF39F600E081}" destId="{DDAD261B-380A-44B9-A99B-A72499989074}" srcOrd="0" destOrd="0" presId="urn:microsoft.com/office/officeart/2008/layout/TitledPictureBlocks"/>
    <dgm:cxn modelId="{293C605A-0F05-4710-842B-DF6895DFB245}" srcId="{4BB700F2-5586-4F06-993B-61B69E8D5B2C}" destId="{001208AC-2B83-4157-8BC7-4F75F1BB185F}" srcOrd="0" destOrd="0" parTransId="{23E089A8-C021-4217-B1DD-E63492E4945F}" sibTransId="{348D66A9-1494-4296-8103-5209B65CA7F6}"/>
    <dgm:cxn modelId="{C70992EF-3BB1-4844-891C-2FACEA05E6F3}" srcId="{BD17280B-FC62-43F6-8E59-40D3E4E7160F}" destId="{4BB700F2-5586-4F06-993B-61B69E8D5B2C}" srcOrd="0" destOrd="0" parTransId="{EC1EA70F-65DC-4C32-BE40-6AE8550B4F5A}" sibTransId="{981C2505-640C-41BB-ABA6-7F585F8AFC4D}"/>
    <dgm:cxn modelId="{85840DAC-B92B-450B-ACC2-AD9143A56E86}" type="presOf" srcId="{06EFAFF8-AA49-40CF-9BBC-7AC941DCB075}" destId="{494B1894-FA4F-4EC1-8E8E-68AEB4899B72}" srcOrd="0" destOrd="0" presId="urn:microsoft.com/office/officeart/2008/layout/TitledPictureBlocks"/>
    <dgm:cxn modelId="{75160A5F-A4DE-475E-AADF-1BEED1355089}" srcId="{BD17280B-FC62-43F6-8E59-40D3E4E7160F}" destId="{B46F18F3-713A-45EF-B403-8225C417855E}" srcOrd="2" destOrd="0" parTransId="{800A3811-21A6-40B5-9CE2-D867849DD5EE}" sibTransId="{3828CE19-B1AD-4122-BD0B-90ACA19E22C8}"/>
    <dgm:cxn modelId="{4229616D-0B30-4C8A-914C-C770AC25F4CF}" srcId="{06EFAFF8-AA49-40CF-9BBC-7AC941DCB075}" destId="{15F5427B-51A0-4B7F-9A84-EF39F600E081}" srcOrd="0" destOrd="0" parTransId="{E65D1AB5-DA91-429A-AA2B-6443042C7116}" sibTransId="{308F166C-FFB3-47DA-B89E-F439DF90B520}"/>
    <dgm:cxn modelId="{A6C9023B-25D1-40C9-ACD9-7B058BC56855}" type="presOf" srcId="{001208AC-2B83-4157-8BC7-4F75F1BB185F}" destId="{082F9D57-96B4-483D-A747-06D859B5D858}" srcOrd="0" destOrd="0" presId="urn:microsoft.com/office/officeart/2008/layout/TitledPictureBlocks"/>
    <dgm:cxn modelId="{7D3F154A-43C1-42C2-A461-09848888C224}" type="presOf" srcId="{BD17280B-FC62-43F6-8E59-40D3E4E7160F}" destId="{D6612E20-ED34-4BD5-9123-54E9EE5BDBD0}" srcOrd="0" destOrd="0" presId="urn:microsoft.com/office/officeart/2008/layout/TitledPictureBlocks"/>
    <dgm:cxn modelId="{3DDB5A85-1963-42F8-95F7-F2E4AB815EA5}" type="presOf" srcId="{4BB700F2-5586-4F06-993B-61B69E8D5B2C}" destId="{857B4CA8-411B-47F9-AD8E-CC9E8998191B}" srcOrd="0" destOrd="0" presId="urn:microsoft.com/office/officeart/2008/layout/TitledPictureBlocks"/>
    <dgm:cxn modelId="{098B0552-B3CE-4FCF-81A3-7D34ABF12040}" type="presParOf" srcId="{D6612E20-ED34-4BD5-9123-54E9EE5BDBD0}" destId="{B4B05896-9BC4-46B1-8C1D-323874E2C10D}" srcOrd="0" destOrd="0" presId="urn:microsoft.com/office/officeart/2008/layout/TitledPictureBlocks"/>
    <dgm:cxn modelId="{0CCD1343-3463-4222-BEE8-94300DBD3FEB}" type="presParOf" srcId="{B4B05896-9BC4-46B1-8C1D-323874E2C10D}" destId="{857B4CA8-411B-47F9-AD8E-CC9E8998191B}" srcOrd="0" destOrd="0" presId="urn:microsoft.com/office/officeart/2008/layout/TitledPictureBlocks"/>
    <dgm:cxn modelId="{EB2EB5D4-769D-4E18-93FA-66C964CB0AB5}" type="presParOf" srcId="{B4B05896-9BC4-46B1-8C1D-323874E2C10D}" destId="{105CEA98-93B9-4B2D-B9B9-9537AD997164}" srcOrd="1" destOrd="0" presId="urn:microsoft.com/office/officeart/2008/layout/TitledPictureBlocks"/>
    <dgm:cxn modelId="{DF54F60A-AF19-4A6B-93B1-3D208F01EAD7}" type="presParOf" srcId="{B4B05896-9BC4-46B1-8C1D-323874E2C10D}" destId="{082F9D57-96B4-483D-A747-06D859B5D858}" srcOrd="2" destOrd="0" presId="urn:microsoft.com/office/officeart/2008/layout/TitledPictureBlocks"/>
    <dgm:cxn modelId="{FA6DB764-35D6-49F6-92BE-A7903438DCF2}" type="presParOf" srcId="{D6612E20-ED34-4BD5-9123-54E9EE5BDBD0}" destId="{7988FF66-6E7C-43B3-99C6-FA0558526D0B}" srcOrd="1" destOrd="0" presId="urn:microsoft.com/office/officeart/2008/layout/TitledPictureBlocks"/>
    <dgm:cxn modelId="{2F280672-AB37-4B69-8CE2-BB85B1DF3266}" type="presParOf" srcId="{D6612E20-ED34-4BD5-9123-54E9EE5BDBD0}" destId="{7A6D194E-D21C-4316-A81C-C09DEBC24A8D}" srcOrd="2" destOrd="0" presId="urn:microsoft.com/office/officeart/2008/layout/TitledPictureBlocks"/>
    <dgm:cxn modelId="{A418AAB6-8990-4DB4-ABB7-4D4F7F73F886}" type="presParOf" srcId="{7A6D194E-D21C-4316-A81C-C09DEBC24A8D}" destId="{494B1894-FA4F-4EC1-8E8E-68AEB4899B72}" srcOrd="0" destOrd="0" presId="urn:microsoft.com/office/officeart/2008/layout/TitledPictureBlocks"/>
    <dgm:cxn modelId="{9154CDFA-7D17-445D-AD5B-FDC791C9AA4B}" type="presParOf" srcId="{7A6D194E-D21C-4316-A81C-C09DEBC24A8D}" destId="{175B4889-8837-4A51-B8E4-43DED68FD91D}" srcOrd="1" destOrd="0" presId="urn:microsoft.com/office/officeart/2008/layout/TitledPictureBlocks"/>
    <dgm:cxn modelId="{DD6A8FD7-CB2E-4408-BAE2-EDA9337450AE}" type="presParOf" srcId="{7A6D194E-D21C-4316-A81C-C09DEBC24A8D}" destId="{DDAD261B-380A-44B9-A99B-A72499989074}" srcOrd="2" destOrd="0" presId="urn:microsoft.com/office/officeart/2008/layout/TitledPictureBlocks"/>
    <dgm:cxn modelId="{30789869-D076-45B5-BA54-77F433B3819D}" type="presParOf" srcId="{D6612E20-ED34-4BD5-9123-54E9EE5BDBD0}" destId="{26483D13-C27B-43DB-A088-D4A387B0A313}" srcOrd="3" destOrd="0" presId="urn:microsoft.com/office/officeart/2008/layout/TitledPictureBlocks"/>
    <dgm:cxn modelId="{11032FFB-60EF-449D-A26A-A56A7CC74176}" type="presParOf" srcId="{D6612E20-ED34-4BD5-9123-54E9EE5BDBD0}" destId="{AB1740CB-ECB5-4994-85D8-B662447BD59A}" srcOrd="4" destOrd="0" presId="urn:microsoft.com/office/officeart/2008/layout/TitledPictureBlocks"/>
    <dgm:cxn modelId="{F5CBDD39-0FCC-4342-B765-E7DBEB0B9CBA}" type="presParOf" srcId="{AB1740CB-ECB5-4994-85D8-B662447BD59A}" destId="{9BB768B8-97D3-4773-9C90-8CAAE2C66A90}" srcOrd="0" destOrd="0" presId="urn:microsoft.com/office/officeart/2008/layout/TitledPictureBlocks"/>
    <dgm:cxn modelId="{B8C8FB99-1088-4BFD-BCC1-0E08546A61A6}" type="presParOf" srcId="{AB1740CB-ECB5-4994-85D8-B662447BD59A}" destId="{EA1B9F6F-093C-4E75-8A08-13CC63E48A2A}" srcOrd="1" destOrd="0" presId="urn:microsoft.com/office/officeart/2008/layout/TitledPictureBlocks"/>
    <dgm:cxn modelId="{AC95BEF8-ECFF-40DC-B06D-4C9E4FBE2804}" type="presParOf" srcId="{AB1740CB-ECB5-4994-85D8-B662447BD59A}" destId="{6AB589D1-3A2C-4500-AF5C-B9B478C9C90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CEA98-93B9-4B2D-B9B9-9537AD997164}">
      <dsp:nvSpPr>
        <dsp:cNvPr id="0" name=""/>
        <dsp:cNvSpPr/>
      </dsp:nvSpPr>
      <dsp:spPr>
        <a:xfrm>
          <a:off x="2027" y="1354978"/>
          <a:ext cx="2023282" cy="1714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9D57-96B4-483D-A747-06D859B5D858}">
      <dsp:nvSpPr>
        <dsp:cNvPr id="0" name=""/>
        <dsp:cNvSpPr/>
      </dsp:nvSpPr>
      <dsp:spPr>
        <a:xfrm>
          <a:off x="1283" y="3089255"/>
          <a:ext cx="2378149" cy="99855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solidFill>
                <a:schemeClr val="accent1">
                  <a:lumMod val="50000"/>
                </a:schemeClr>
              </a:solidFill>
            </a:rPr>
            <a:t>Novembar 2022. godine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530" y="3118502"/>
        <a:ext cx="2319655" cy="940063"/>
      </dsp:txXfrm>
    </dsp:sp>
    <dsp:sp modelId="{857B4CA8-411B-47F9-AD8E-CC9E8998191B}">
      <dsp:nvSpPr>
        <dsp:cNvPr id="0" name=""/>
        <dsp:cNvSpPr/>
      </dsp:nvSpPr>
      <dsp:spPr>
        <a:xfrm>
          <a:off x="2027" y="633330"/>
          <a:ext cx="2023282" cy="542559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900" kern="1200" dirty="0" smtClean="0">
              <a:solidFill>
                <a:schemeClr val="tx1"/>
              </a:solidFill>
            </a:rPr>
            <a:t>Period istraživanja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027" y="633330"/>
        <a:ext cx="2023282" cy="542559"/>
      </dsp:txXfrm>
    </dsp:sp>
    <dsp:sp modelId="{175B4889-8837-4A51-B8E4-43DED68FD91D}">
      <dsp:nvSpPr>
        <dsp:cNvPr id="0" name=""/>
        <dsp:cNvSpPr/>
      </dsp:nvSpPr>
      <dsp:spPr>
        <a:xfrm>
          <a:off x="4521012" y="1354978"/>
          <a:ext cx="2023282" cy="1714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261B-380A-44B9-A99B-A72499989074}">
      <dsp:nvSpPr>
        <dsp:cNvPr id="0" name=""/>
        <dsp:cNvSpPr/>
      </dsp:nvSpPr>
      <dsp:spPr>
        <a:xfrm>
          <a:off x="4428789" y="3089252"/>
          <a:ext cx="2378149" cy="99855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solidFill>
                <a:schemeClr val="accent1">
                  <a:lumMod val="50000"/>
                </a:schemeClr>
              </a:solidFill>
            </a:rPr>
            <a:t>Anketiranje, anketni upitnik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58036" y="3118499"/>
        <a:ext cx="2319655" cy="940063"/>
      </dsp:txXfrm>
    </dsp:sp>
    <dsp:sp modelId="{494B1894-FA4F-4EC1-8E8E-68AEB4899B72}">
      <dsp:nvSpPr>
        <dsp:cNvPr id="0" name=""/>
        <dsp:cNvSpPr/>
      </dsp:nvSpPr>
      <dsp:spPr>
        <a:xfrm>
          <a:off x="4521012" y="633330"/>
          <a:ext cx="2023282" cy="542559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900" kern="1200" dirty="0" smtClean="0">
              <a:solidFill>
                <a:schemeClr val="tx1"/>
              </a:solidFill>
            </a:rPr>
            <a:t>Metod istraživanja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521012" y="633330"/>
        <a:ext cx="2023282" cy="542559"/>
      </dsp:txXfrm>
    </dsp:sp>
    <dsp:sp modelId="{EA1B9F6F-093C-4E75-8A08-13CC63E48A2A}">
      <dsp:nvSpPr>
        <dsp:cNvPr id="0" name=""/>
        <dsp:cNvSpPr/>
      </dsp:nvSpPr>
      <dsp:spPr>
        <a:xfrm>
          <a:off x="8775331" y="1354978"/>
          <a:ext cx="2023282" cy="1714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589D1-3A2C-4500-AF5C-B9B478C9C905}">
      <dsp:nvSpPr>
        <dsp:cNvPr id="0" name=""/>
        <dsp:cNvSpPr/>
      </dsp:nvSpPr>
      <dsp:spPr>
        <a:xfrm>
          <a:off x="8719953" y="3089252"/>
          <a:ext cx="2378149" cy="99855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solidFill>
                <a:schemeClr val="accent1">
                  <a:lumMod val="50000"/>
                </a:schemeClr>
              </a:solidFill>
            </a:rPr>
            <a:t>Republika Srpska, 180 nastavnika razredne nastave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749200" y="3118499"/>
        <a:ext cx="2319655" cy="940063"/>
      </dsp:txXfrm>
    </dsp:sp>
    <dsp:sp modelId="{9BB768B8-97D3-4773-9C90-8CAAE2C66A90}">
      <dsp:nvSpPr>
        <dsp:cNvPr id="0" name=""/>
        <dsp:cNvSpPr/>
      </dsp:nvSpPr>
      <dsp:spPr>
        <a:xfrm>
          <a:off x="8775331" y="633330"/>
          <a:ext cx="2023282" cy="542559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900" kern="1200" dirty="0" smtClean="0">
              <a:solidFill>
                <a:schemeClr val="tx1"/>
              </a:solidFill>
            </a:rPr>
            <a:t>Mjesto i uzorak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8775331" y="633330"/>
        <a:ext cx="2023282" cy="542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12/12/2024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8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2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0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145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7EE9-F079-4AED-9858-DCD74447B2D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FD72-49BE-4A27-B81D-6695ECD46A0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2C4CF0-BD34-45B4-94FF-59AD3A70A7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165"/>
          </a:xfrm>
          <a:noFill/>
        </p:spPr>
        <p:txBody>
          <a:bodyPr lIns="0" tIns="792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4804496" y="0"/>
            <a:ext cx="7387504" cy="644652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488254"/>
            <a:ext cx="3517567" cy="1087974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625" y="2038720"/>
            <a:ext cx="3517567" cy="3311706"/>
          </a:xfrm>
        </p:spPr>
        <p:txBody>
          <a:bodyPr lIns="91440" rIns="91440">
            <a:normAutofit/>
          </a:bodyPr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397F0DEF-140C-43BE-9FE2-8C6F0F16B2B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66DD5E-2E55-4BFB-8214-2B5C5051F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9113" y="1692275"/>
            <a:ext cx="6592887" cy="3190875"/>
          </a:xfrm>
          <a:solidFill>
            <a:schemeClr val="bg1">
              <a:lumMod val="85000"/>
              <a:alpha val="5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A38BEF-96DA-4CBE-8464-985906D9F5F1}"/>
              </a:ext>
            </a:extLst>
          </p:cNvPr>
          <p:cNvCxnSpPr>
            <a:cxnSpLocks/>
          </p:cNvCxnSpPr>
          <p:nvPr userDrawn="1"/>
        </p:nvCxnSpPr>
        <p:spPr>
          <a:xfrm>
            <a:off x="723686" y="1767848"/>
            <a:ext cx="3291840" cy="0"/>
          </a:xfrm>
          <a:prstGeom prst="line">
            <a:avLst/>
          </a:prstGeom>
          <a:ln w="158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9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4008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7EED-32E8-4384-BFBB-06742F30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6422" y="5034909"/>
            <a:ext cx="6835291" cy="817251"/>
          </a:xfrm>
          <a:solidFill>
            <a:srgbClr val="262626"/>
          </a:solidFill>
        </p:spPr>
        <p:txBody>
          <a:bodyPr lIns="396000" tIns="0" anchor="ctr" anchorCtr="0">
            <a:normAutofit/>
          </a:bodyPr>
          <a:lstStyle>
            <a:lvl1pPr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3EC876B-6AD7-452A-94C9-45B89DA7D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143" y="3975295"/>
            <a:ext cx="6835858" cy="1089350"/>
          </a:xfrm>
          <a:custGeom>
            <a:avLst/>
            <a:gdLst>
              <a:gd name="connsiteX0" fmla="*/ 0 w 6906198"/>
              <a:gd name="connsiteY0" fmla="*/ 0 h 1089350"/>
              <a:gd name="connsiteX1" fmla="*/ 6906198 w 6906198"/>
              <a:gd name="connsiteY1" fmla="*/ 0 h 1089350"/>
              <a:gd name="connsiteX2" fmla="*/ 6906198 w 6906198"/>
              <a:gd name="connsiteY2" fmla="*/ 1089350 h 1089350"/>
              <a:gd name="connsiteX3" fmla="*/ 3805731 w 6906198"/>
              <a:gd name="connsiteY3" fmla="*/ 1089350 h 1089350"/>
              <a:gd name="connsiteX4" fmla="*/ 218470 w 6906198"/>
              <a:gd name="connsiteY4" fmla="*/ 1089350 h 1089350"/>
              <a:gd name="connsiteX5" fmla="*/ 0 w 6906198"/>
              <a:gd name="connsiteY5" fmla="*/ 1089350 h 10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6198" h="1089350">
                <a:moveTo>
                  <a:pt x="0" y="0"/>
                </a:moveTo>
                <a:lnTo>
                  <a:pt x="6906198" y="0"/>
                </a:lnTo>
                <a:lnTo>
                  <a:pt x="6906198" y="1089350"/>
                </a:lnTo>
                <a:lnTo>
                  <a:pt x="3805731" y="1089350"/>
                </a:lnTo>
                <a:lnTo>
                  <a:pt x="218470" y="1089350"/>
                </a:lnTo>
                <a:lnTo>
                  <a:pt x="0" y="108935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396000" tIns="252000" anchor="t" anchorCtr="0">
            <a:noAutofit/>
          </a:bodyPr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First Lesson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  <a:solidFill>
            <a:srgbClr val="262626"/>
          </a:solidFill>
        </p:spPr>
        <p:txBody>
          <a:bodyPr lIns="360000" tIns="46800" rIns="360000" anchor="ctr" anchorCtr="0">
            <a:norm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9071F196-4D99-4CA1-AF3D-D9270AA8653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75C95-6709-4448-8164-8B465DDBFDB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7652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 userDrawn="1"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3818-5B7F-4F38-B42C-7D48EDABA1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9D8F-547E-4C36-AE3A-50B051D9F239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6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A408-237F-4430-903D-49994B8E1677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720000" tIns="10800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55" y="1812759"/>
            <a:ext cx="4954159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F227ADD-898B-46CB-92A8-AC4962D2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901" y="1812759"/>
            <a:ext cx="4954159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8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8CE4-6594-4434-AA7B-C5DDAFBE02A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684000" tIns="10800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81" y="1812759"/>
            <a:ext cx="10905457" cy="40884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21F8EC-6CCD-434E-925E-0A9FF574DA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64540"/>
            <a:ext cx="10058400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6FD-E365-4307-A1BF-FBA56929E02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DEBF4F-95EE-485E-BCD1-56682C51B64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1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4CC3-3A25-40C5-8F52-C7B37177528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C68E9-6B5E-46D9-AAB7-BE93B1378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DEE74D2-9B60-4DE8-9A31-91D3CBA8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90A09A4-2667-45F1-9F4E-37A50F1F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347" y="2346008"/>
            <a:ext cx="10058400" cy="3748194"/>
          </a:xfrm>
        </p:spPr>
        <p:txBody>
          <a:bodyPr numCol="2" spcCol="54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14E254-0C82-4865-9922-29444D17B57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6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3904-8E92-4E81-A5F1-2FE23324A70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1582-894B-4548-8F6A-77DD222024CA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BCE8B62D-7B77-49C5-A369-DA7962108BC9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05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596" y="6446838"/>
            <a:ext cx="617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4" r:id="rId2"/>
    <p:sldLayoutId id="2147483728" r:id="rId3"/>
    <p:sldLayoutId id="2147483740" r:id="rId4"/>
    <p:sldLayoutId id="2147483741" r:id="rId5"/>
    <p:sldLayoutId id="2147483735" r:id="rId6"/>
    <p:sldLayoutId id="214748373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3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12D56-3115-4658-A559-1918ADBF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sr-Latn-BA" sz="4800" dirty="0" smtClean="0">
                <a:solidFill>
                  <a:srgbClr val="FFFFFF"/>
                </a:solidFill>
              </a:rPr>
              <a:t>Uloga i značaj digitalne pismenosti u obrazovanju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BE92-E817-4C9A-B197-64FAE3ED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66359"/>
            <a:ext cx="3073745" cy="1188721"/>
          </a:xfrm>
        </p:spPr>
        <p:txBody>
          <a:bodyPr anchor="ctr">
            <a:normAutofit/>
          </a:bodyPr>
          <a:lstStyle/>
          <a:p>
            <a:r>
              <a:rPr lang="sr-Latn-BA" sz="1500" dirty="0" smtClean="0"/>
              <a:t>Prof. Dr dragana trninić</a:t>
            </a:r>
            <a:endParaRPr lang="en-US" sz="1500" dirty="0"/>
          </a:p>
          <a:p>
            <a:r>
              <a:rPr lang="sr-Latn-BA" sz="1500" dirty="0" smtClean="0"/>
              <a:t>Fakultet političkih nauka</a:t>
            </a:r>
          </a:p>
          <a:p>
            <a:r>
              <a:rPr lang="sr-Latn-BA" sz="1500" dirty="0" smtClean="0"/>
              <a:t>Univerzitet u banjoj luci</a:t>
            </a:r>
            <a:endParaRPr lang="en-US" sz="1500" dirty="0"/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9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REZULTATI ISTRAŽIVANJA - Sigurnost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0956" y="2225641"/>
            <a:ext cx="4312844" cy="914490"/>
          </a:xfrm>
        </p:spPr>
        <p:txBody>
          <a:bodyPr/>
          <a:lstStyle/>
          <a:p>
            <a:r>
              <a:rPr lang="sr-Cyrl-BA" sz="2000" b="1" dirty="0">
                <a:solidFill>
                  <a:schemeClr val="accent2"/>
                </a:solidFill>
              </a:rPr>
              <a:t>Kao mehanizam zaštite privatnosti na internetu ispitanici najviše </a:t>
            </a:r>
            <a:r>
              <a:rPr lang="sr-Cyrl-BA" sz="2000" b="1" dirty="0" smtClean="0">
                <a:solidFill>
                  <a:schemeClr val="accent2"/>
                </a:solidFill>
              </a:rPr>
              <a:t>primjenjuju</a:t>
            </a:r>
            <a:r>
              <a:rPr lang="sr-Latn-BA" sz="2000" b="1" dirty="0" smtClean="0">
                <a:solidFill>
                  <a:schemeClr val="accent2"/>
                </a:solidFill>
              </a:rPr>
              <a:t>:</a:t>
            </a:r>
            <a:endParaRPr lang="sr-Latn-BA" sz="2000" b="1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22549" y="2576788"/>
            <a:ext cx="4937760" cy="424732"/>
          </a:xfrm>
        </p:spPr>
        <p:txBody>
          <a:bodyPr/>
          <a:lstStyle/>
          <a:p>
            <a:r>
              <a:rPr lang="sr-Latn-BA" dirty="0"/>
              <a:t>V</a:t>
            </a:r>
            <a:r>
              <a:rPr lang="sr-Cyrl-BA" dirty="0" smtClean="0"/>
              <a:t>ećina </a:t>
            </a:r>
            <a:r>
              <a:rPr lang="sr-Cyrl-BA" dirty="0"/>
              <a:t>ispitanika poznaje </a:t>
            </a:r>
            <a:r>
              <a:rPr lang="sr-Latn-BA" dirty="0"/>
              <a:t> mogućnost</a:t>
            </a:r>
            <a:r>
              <a:rPr lang="sr-Cyrl-BA" dirty="0"/>
              <a:t>i</a:t>
            </a:r>
            <a:r>
              <a:rPr lang="sr-Latn-BA" dirty="0"/>
              <a:t> za prijavljivanje seksualnog iskorištavanja i zlostavljanja djece u digitalnom okruženju u </a:t>
            </a:r>
            <a:r>
              <a:rPr lang="sr-Cyrl-BA" dirty="0"/>
              <a:t>Bosni i Hercegovini (</a:t>
            </a:r>
            <a:r>
              <a:rPr lang="sr-Latn-BA" dirty="0"/>
              <a:t>BiH), kao i </a:t>
            </a:r>
            <a:r>
              <a:rPr lang="sr-Cyrl-BA" dirty="0"/>
              <a:t>prava koja se odnose na čuvanje, dijeljenje, brisanje i upravljanje ličnim podacima. </a:t>
            </a:r>
            <a:endParaRPr lang="sr-Latn-BA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729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sr-Latn-BA" sz="1800" dirty="0"/>
              <a:t>M</a:t>
            </a:r>
            <a:r>
              <a:rPr lang="sr-Cyrl-BA" sz="1800" dirty="0" smtClean="0"/>
              <a:t>ogućnost </a:t>
            </a:r>
            <a:r>
              <a:rPr lang="sr-Cyrl-BA" sz="1800" dirty="0"/>
              <a:t>da ne ostavljaju lične podatke kad god je to moguće (84,4%), zatim da ne prihvataju kolačiće (cookies), osim ako to nije neophodno za pristup određenom sadržaju (63,3%), kao i instaliranje </a:t>
            </a:r>
            <a:r>
              <a:rPr lang="sr-Cyrl-BA" sz="1800" dirty="0" smtClean="0"/>
              <a:t>antivirusn</a:t>
            </a:r>
            <a:r>
              <a:rPr lang="sr-Latn-BA" sz="1800" dirty="0" smtClean="0"/>
              <a:t>ih</a:t>
            </a:r>
            <a:r>
              <a:rPr lang="sr-Cyrl-BA" sz="1800" dirty="0" smtClean="0"/>
              <a:t> </a:t>
            </a:r>
            <a:r>
              <a:rPr lang="sr-Cyrl-BA" sz="1800" dirty="0"/>
              <a:t>programa na uređajima koje koriste za pristup internetu (56,1%). </a:t>
            </a:r>
            <a:endParaRPr lang="sr-Latn-BA" sz="1800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r="22518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sr-Latn-BA" dirty="0" smtClean="0"/>
              <a:t>.</a:t>
            </a:r>
            <a:endParaRPr lang="sr-Latn-BA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17249"/>
          <a:stretch>
            <a:fillRect/>
          </a:stretch>
        </p:blipFill>
        <p:spPr/>
      </p:pic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 rot="10800000" flipV="1">
            <a:off x="254725" y="3599549"/>
            <a:ext cx="4937760" cy="750016"/>
          </a:xfrm>
        </p:spPr>
        <p:txBody>
          <a:bodyPr/>
          <a:lstStyle/>
          <a:p>
            <a:r>
              <a:rPr lang="sr-Cyrl-BA" dirty="0" smtClean="0"/>
              <a:t> </a:t>
            </a:r>
            <a:endParaRPr lang="sr-Latn-BA" dirty="0"/>
          </a:p>
        </p:txBody>
      </p:sp>
      <p:sp>
        <p:nvSpPr>
          <p:cNvPr id="5" name="Rectangle 4"/>
          <p:cNvSpPr/>
          <p:nvPr/>
        </p:nvSpPr>
        <p:spPr>
          <a:xfrm>
            <a:off x="73937" y="3820129"/>
            <a:ext cx="4774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Ispitanici se o</a:t>
            </a:r>
            <a:r>
              <a:rPr lang="sr-Latn-BA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sigurnom korišćenju interneta</a:t>
            </a:r>
            <a:r>
              <a:rPr lang="sr-Cyrl-BA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najviše edukuju putem medija (60,6%), na internet stranicama namijenjenim za to (51,1%), kao i iz razgovora sa prijateljima (50,6%), dok u tu svrhu najmanje koriste edukativnu literaturu (30,6%). </a:t>
            </a:r>
            <a:endParaRPr lang="sr-Latn-BA" b="1" dirty="0">
              <a:solidFill>
                <a:schemeClr val="accent5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62600" y="5536676"/>
            <a:ext cx="4425042" cy="59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dirty="0" smtClean="0"/>
              <a:t>Na</a:t>
            </a:r>
            <a:r>
              <a:rPr lang="sr-Latn-BA" sz="1800" dirty="0" smtClean="0"/>
              <a:t>j</a:t>
            </a:r>
            <a:r>
              <a:rPr lang="sr-Cyrl-BA" sz="1800" dirty="0" smtClean="0"/>
              <a:t>manje </a:t>
            </a:r>
            <a:r>
              <a:rPr lang="sr-Cyrl-BA" sz="1800" dirty="0"/>
              <a:t>primjenjuju programe za skrivanje IP adrese (7,8%), brisanje računa odmah nakon onlajn kupovine (12,2%) i filtriranje svojih sadržaje na društvenim mrežama (25%).</a:t>
            </a:r>
            <a:endParaRPr lang="en-US" sz="1800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7160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REZULTATI </a:t>
            </a:r>
            <a:r>
              <a:rPr lang="sr-Latn-BA" dirty="0"/>
              <a:t>ISTRAŽIVANJA </a:t>
            </a:r>
            <a:r>
              <a:rPr lang="sr-Latn-BA" dirty="0" smtClean="0"/>
              <a:t>– Rješavanje problema  </a:t>
            </a:r>
            <a:r>
              <a:rPr lang="sr-Latn-BA" dirty="0"/>
              <a:t/>
            </a:r>
            <a:br>
              <a:rPr lang="sr-Latn-BA" dirty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51213" y="2501290"/>
            <a:ext cx="4312844" cy="914490"/>
          </a:xfrm>
        </p:spPr>
        <p:txBody>
          <a:bodyPr/>
          <a:lstStyle/>
          <a:p>
            <a:r>
              <a:rPr lang="sr-Cyrl-BA" sz="1800" dirty="0"/>
              <a:t>Dvije trećine (67,8%) ispitanika nije upoznato sa ulogom podsticanja algoritamskog načina razmišljanja kod učenika i smatra da se njome ne podstiču lakše rješavanje problemskih situacija i digitalna spretnost.</a:t>
            </a:r>
            <a:endParaRPr lang="en-US" sz="1800" dirty="0"/>
          </a:p>
          <a:p>
            <a:endParaRPr lang="sr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BA" dirty="0" smtClean="0"/>
              <a:t>Rješavanje problema:</a:t>
            </a:r>
            <a:endParaRPr lang="sr-Latn-BA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9" r="2247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>
          <a:xfrm>
            <a:off x="6054973" y="3930193"/>
            <a:ext cx="5392925" cy="914490"/>
          </a:xfrm>
        </p:spPr>
        <p:txBody>
          <a:bodyPr/>
          <a:lstStyle/>
          <a:p>
            <a:r>
              <a:rPr lang="sr-Latn-BA" sz="2000" dirty="0"/>
              <a:t>V</a:t>
            </a:r>
            <a:r>
              <a:rPr lang="sr-Cyrl-BA" sz="2000" dirty="0"/>
              <a:t>ećina (57,2%) smatra da nivo njihovih digitalnih kompetencija nije dovoljno razvijen i da ga treba poboljšati.</a:t>
            </a:r>
            <a:endParaRPr lang="sr-Latn-BA" sz="2000" dirty="0"/>
          </a:p>
          <a:p>
            <a:endParaRPr lang="sr-Latn-BA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Latn-BA" dirty="0"/>
              <a:t>I</a:t>
            </a:r>
            <a:r>
              <a:rPr lang="sr-Cyrl-BA" dirty="0" smtClean="0"/>
              <a:t>dentifikovanj</a:t>
            </a:r>
            <a:r>
              <a:rPr lang="sr-Latn-BA" dirty="0" smtClean="0"/>
              <a:t>e</a:t>
            </a:r>
            <a:r>
              <a:rPr lang="sr-Cyrl-BA" dirty="0" smtClean="0"/>
              <a:t> </a:t>
            </a:r>
            <a:r>
              <a:rPr lang="sr-Cyrl-BA" dirty="0"/>
              <a:t>nedostataka digitalnih </a:t>
            </a:r>
            <a:r>
              <a:rPr lang="sr-Cyrl-BA" dirty="0" smtClean="0"/>
              <a:t>kompetencija</a:t>
            </a:r>
            <a:r>
              <a:rPr lang="sr-Latn-BA" dirty="0" smtClean="0"/>
              <a:t>:</a:t>
            </a:r>
            <a:endParaRPr lang="en-US" dirty="0"/>
          </a:p>
          <a:p>
            <a:endParaRPr lang="sr-Latn-BA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r="24994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4949699" y="4754117"/>
            <a:ext cx="6514359" cy="1585723"/>
          </a:xfrm>
        </p:spPr>
        <p:txBody>
          <a:bodyPr/>
          <a:lstStyle/>
          <a:p>
            <a:r>
              <a:rPr lang="sr-Latn-BA" sz="2000" dirty="0"/>
              <a:t>V</a:t>
            </a:r>
            <a:r>
              <a:rPr lang="sr-Cyrl-BA" sz="2000" dirty="0"/>
              <a:t>ećina ispitanika</a:t>
            </a:r>
            <a:r>
              <a:rPr lang="sr-Latn-BA" sz="2000" dirty="0"/>
              <a:t> </a:t>
            </a:r>
            <a:r>
              <a:rPr lang="sr-Cyrl-BA" sz="2000" dirty="0"/>
              <a:t>(68,3%) nije spremna da koristi savremenu opremu za rad u nastavi (laptop i interaktivne table) bez prethodne obuke</a:t>
            </a:r>
            <a:r>
              <a:rPr lang="sr-Latn-BA" sz="2000" dirty="0"/>
              <a:t>.</a:t>
            </a:r>
            <a:r>
              <a:rPr lang="sr-Cyrl-BA" sz="2000" dirty="0"/>
              <a:t> </a:t>
            </a:r>
            <a:r>
              <a:rPr lang="sr-Latn-BA" sz="2000" dirty="0"/>
              <a:t> </a:t>
            </a:r>
          </a:p>
          <a:p>
            <a:endParaRPr lang="sr-Latn-B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r-Latn-BA" dirty="0" smtClean="0"/>
              <a:t>Kreativno korištenje digitalnih tehnologija:</a:t>
            </a:r>
            <a:endParaRPr lang="sr-Latn-BA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92" y="5210412"/>
            <a:ext cx="1094116" cy="961787"/>
          </a:xfrm>
        </p:spPr>
      </p:pic>
    </p:spTree>
    <p:extLst>
      <p:ext uri="{BB962C8B-B14F-4D97-AF65-F5344CB8AC3E}">
        <p14:creationId xmlns:p14="http://schemas.microsoft.com/office/powerpoint/2010/main" val="26581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people discuss something">
            <a:extLst>
              <a:ext uri="{FF2B5EF4-FFF2-40B4-BE49-F238E27FC236}">
                <a16:creationId xmlns:a16="http://schemas.microsoft.com/office/drawing/2014/main" id="{8E4315D2-4A95-4A93-B1F8-7FD58C7B2B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" y="0"/>
            <a:ext cx="12172676" cy="64001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Zaključci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625" y="2083690"/>
            <a:ext cx="3757408" cy="3311706"/>
          </a:xfrm>
        </p:spPr>
        <p:txBody>
          <a:bodyPr>
            <a:noAutofit/>
          </a:bodyPr>
          <a:lstStyle/>
          <a:p>
            <a:r>
              <a:rPr lang="sr-Latn-BA" dirty="0"/>
              <a:t>Digitalne kompetencije nastavnika razredne nastave veoma su važne s obzirom na to da obrazuju generacije koje su rođene i odrastaju uz digitalne tehnologije i kojima je virtuelni svijet jednako ili više važan od </a:t>
            </a:r>
            <a:r>
              <a:rPr lang="sr-Latn-BA" dirty="0" smtClean="0"/>
              <a:t>fizičkog. </a:t>
            </a:r>
          </a:p>
          <a:p>
            <a:r>
              <a:rPr lang="sr-Latn-BA" dirty="0"/>
              <a:t>N</a:t>
            </a:r>
            <a:r>
              <a:rPr lang="sr-Latn-BA" dirty="0" smtClean="0"/>
              <a:t>astavnici </a:t>
            </a:r>
            <a:r>
              <a:rPr lang="sr-Latn-BA" dirty="0"/>
              <a:t>razredne nastave Republike Srpske (BiH) posjeduju osnovna znanja o MIL</a:t>
            </a:r>
            <a:r>
              <a:rPr lang="sr-Latn-BA" dirty="0" smtClean="0"/>
              <a:t>, </a:t>
            </a:r>
            <a:r>
              <a:rPr lang="sr-Latn-BA" dirty="0"/>
              <a:t>digitalne </a:t>
            </a:r>
            <a:r>
              <a:rPr lang="sr-Latn-BA" dirty="0" smtClean="0"/>
              <a:t>vještine su im </a:t>
            </a:r>
            <a:r>
              <a:rPr lang="sr-Latn-BA" dirty="0"/>
              <a:t>nedovoljno razvijene, pogotovo koje se odnose na specifične segmente digitalne </a:t>
            </a:r>
            <a:r>
              <a:rPr lang="sr-Latn-BA" dirty="0" smtClean="0"/>
              <a:t>pismenosti.</a:t>
            </a:r>
          </a:p>
        </p:txBody>
      </p:sp>
      <p:pic>
        <p:nvPicPr>
          <p:cNvPr id="23" name="Picture Placeholder 22" descr="Hand on the keyboard">
            <a:extLst>
              <a:ext uri="{FF2B5EF4-FFF2-40B4-BE49-F238E27FC236}">
                <a16:creationId xmlns:a16="http://schemas.microsoft.com/office/drawing/2014/main" id="{F00E1472-27F6-44F9-9FC8-BE4D077BF7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9906" y="1692275"/>
            <a:ext cx="6591300" cy="31908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83EE9-686B-49B9-8CF4-6F5F84A0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an is writing something">
            <a:extLst>
              <a:ext uri="{FF2B5EF4-FFF2-40B4-BE49-F238E27FC236}">
                <a16:creationId xmlns:a16="http://schemas.microsoft.com/office/drawing/2014/main" id="{0A33CFDA-BCA7-49BA-9355-8A965303C9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8" y="0"/>
            <a:ext cx="12173884" cy="64008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8BB1268-1039-4D54-B4AA-86EDC245C8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 smtClean="0"/>
              <a:t>Šta bi trebalo uraditi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46076-8F22-4F03-8E34-958F0BBF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43" y="3975295"/>
            <a:ext cx="6835858" cy="1089350"/>
          </a:xfrm>
        </p:spPr>
        <p:txBody>
          <a:bodyPr/>
          <a:lstStyle/>
          <a:p>
            <a:r>
              <a:rPr lang="sr-Latn-BA" dirty="0" smtClean="0"/>
              <a:t>Preporuke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4EF85-69A0-4736-9657-2914C80CE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</p:spPr>
        <p:txBody>
          <a:bodyPr>
            <a:normAutofit/>
          </a:bodyPr>
          <a:lstStyle/>
          <a:p>
            <a:r>
              <a:rPr lang="sr-Latn-BA" sz="1600" dirty="0" smtClean="0"/>
              <a:t># 1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sr-Latn-BA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Izmjena nastavnog plana i programa u okviru studija razredne nastave.</a:t>
            </a:r>
          </a:p>
          <a:p>
            <a:r>
              <a:rPr lang="sr-Latn-BA" sz="1600" dirty="0" smtClean="0"/>
              <a:t># 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r-Latn-BA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Edukacija nastavnika raredne nastave iz oblasti digitalne pismenosti.</a:t>
            </a: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r-Latn-BA" sz="1600" dirty="0" smtClean="0"/>
              <a:t># 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r-Latn-BA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Kontinuitet u </a:t>
            </a:r>
            <a:r>
              <a:rPr lang="sr-Latn-B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edukaciji s obzirom na stalni razvoj digitalnih tehnologija i nivo znanja iz te oblasti koji đaci već posjeduju i primjenjuju.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4" name="Straight Connector 23" descr="Line">
            <a:extLst>
              <a:ext uri="{FF2B5EF4-FFF2-40B4-BE49-F238E27FC236}">
                <a16:creationId xmlns:a16="http://schemas.microsoft.com/office/drawing/2014/main" id="{D1EE87BC-47EA-4487-9066-EB3C39096F51}"/>
              </a:ext>
            </a:extLst>
          </p:cNvPr>
          <p:cNvCxnSpPr>
            <a:cxnSpLocks/>
          </p:cNvCxnSpPr>
          <p:nvPr/>
        </p:nvCxnSpPr>
        <p:spPr>
          <a:xfrm>
            <a:off x="5770474" y="4973957"/>
            <a:ext cx="32918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6A36E-F0DA-4D85-BCF8-6898A25A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obzirom na stalni razvoj digitalnih tehnologija i nivo znanja iz te oblasti koji đaci već posjeduju i primjenjuju.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8FE7D-043F-42AF-B4AB-DB9AFF93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892956"/>
            <a:ext cx="10113645" cy="743682"/>
          </a:xfrm>
        </p:spPr>
        <p:txBody>
          <a:bodyPr/>
          <a:lstStyle/>
          <a:p>
            <a:r>
              <a:rPr lang="sr-Latn-BA" dirty="0" smtClean="0"/>
              <a:t>Hvala vam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808594"/>
            <a:ext cx="10113264" cy="609600"/>
          </a:xfrm>
        </p:spPr>
        <p:txBody>
          <a:bodyPr>
            <a:normAutofit/>
          </a:bodyPr>
          <a:lstStyle/>
          <a:p>
            <a:r>
              <a:rPr lang="fi-FI" i="1" dirty="0"/>
              <a:t>Vremenu se valja pokoravati. Latinska poslovica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Placeholder 13" descr="Students group&#10;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" y="0"/>
            <a:ext cx="12183550" cy="4578350"/>
          </a:xfrm>
        </p:spPr>
      </p:pic>
    </p:spTree>
    <p:extLst>
      <p:ext uri="{BB962C8B-B14F-4D97-AF65-F5344CB8AC3E}">
        <p14:creationId xmlns:p14="http://schemas.microsoft.com/office/powerpoint/2010/main" val="14098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using a computer">
            <a:extLst>
              <a:ext uri="{FF2B5EF4-FFF2-40B4-BE49-F238E27FC236}">
                <a16:creationId xmlns:a16="http://schemas.microsoft.com/office/drawing/2014/main" id="{1FE05F69-81FE-41EC-874F-C9DA7048A5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408000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B78239-2280-4550-A468-F95E9029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F458A5-2AF5-4290-8A07-8B68C223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Medisko-informaciona pismenost</a:t>
            </a:r>
            <a:endParaRPr lang="ru-RU" dirty="0"/>
          </a:p>
        </p:txBody>
      </p:sp>
      <p:pic>
        <p:nvPicPr>
          <p:cNvPr id="6" name="Content Placeholder 5" descr="Woman with laptop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86706"/>
            <a:ext cx="5357813" cy="3746655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BA" dirty="0" smtClean="0"/>
          </a:p>
          <a:p>
            <a:r>
              <a:rPr lang="sr-Latn-BA" dirty="0"/>
              <a:t>UNESCO MIL </a:t>
            </a:r>
            <a:r>
              <a:rPr lang="sr-Latn-BA" dirty="0" smtClean="0"/>
              <a:t>kurikulum i okvr kompetencija</a:t>
            </a:r>
          </a:p>
          <a:p>
            <a:r>
              <a:rPr lang="sr-Latn-BA" dirty="0" smtClean="0"/>
              <a:t>Medijska, informaciona i digitalna pismenost</a:t>
            </a:r>
            <a:endParaRPr lang="sr-Latn-BA" dirty="0"/>
          </a:p>
          <a:p>
            <a:r>
              <a:rPr lang="sr-Latn-BA" dirty="0" smtClean="0"/>
              <a:t>Digitalna </a:t>
            </a:r>
            <a:r>
              <a:rPr lang="sr-Latn-BA" dirty="0"/>
              <a:t>pismenost tradicionalne kompetencije informacione i medijske pismenosti dopunjava tehničkim vještinama, naglašavajući korištenje digitalnih alata za izradu teksta, slike i video zapisa </a:t>
            </a:r>
          </a:p>
        </p:txBody>
      </p:sp>
    </p:spTree>
    <p:extLst>
      <p:ext uri="{BB962C8B-B14F-4D97-AF65-F5344CB8AC3E}">
        <p14:creationId xmlns:p14="http://schemas.microsoft.com/office/powerpoint/2010/main" val="3598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76" y="234607"/>
            <a:ext cx="3448259" cy="41627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u="sng" dirty="0" err="1" smtClean="0"/>
              <a:t>Digitalna</a:t>
            </a:r>
            <a:r>
              <a:rPr lang="en-US" sz="2800" b="1" u="sng" dirty="0" smtClean="0"/>
              <a:t> </a:t>
            </a:r>
            <a:r>
              <a:rPr lang="en-US" sz="2800" b="1" u="sng" dirty="0" err="1"/>
              <a:t>pismenost</a:t>
            </a:r>
            <a:r>
              <a:rPr lang="en-US" sz="2800" b="1" u="sng" dirty="0"/>
              <a:t> </a:t>
            </a:r>
            <a:r>
              <a:rPr lang="en-US" sz="2800" dirty="0" err="1"/>
              <a:t>nastavnika</a:t>
            </a:r>
            <a:r>
              <a:rPr lang="en-US" sz="2800" dirty="0"/>
              <a:t> </a:t>
            </a:r>
            <a:r>
              <a:rPr lang="en-US" sz="2800" dirty="0" err="1"/>
              <a:t>posebno</a:t>
            </a:r>
            <a:r>
              <a:rPr lang="en-US" sz="2800" dirty="0"/>
              <a:t> je </a:t>
            </a:r>
            <a:r>
              <a:rPr lang="en-US" sz="2800" dirty="0" err="1"/>
              <a:t>važna</a:t>
            </a:r>
            <a:r>
              <a:rPr lang="en-US" sz="2800" dirty="0"/>
              <a:t>, </a:t>
            </a:r>
            <a:r>
              <a:rPr lang="en-US" sz="2800" dirty="0" err="1"/>
              <a:t>jer</a:t>
            </a:r>
            <a:r>
              <a:rPr lang="en-US" sz="2800" dirty="0"/>
              <a:t> se od </a:t>
            </a:r>
            <a:r>
              <a:rPr lang="en-US" sz="2800" dirty="0" err="1"/>
              <a:t>njih</a:t>
            </a:r>
            <a:r>
              <a:rPr lang="en-US" sz="2800" dirty="0"/>
              <a:t> </a:t>
            </a:r>
            <a:r>
              <a:rPr lang="en-US" sz="2800" dirty="0" err="1"/>
              <a:t>očekuje</a:t>
            </a:r>
            <a:r>
              <a:rPr lang="en-US" sz="2800" dirty="0"/>
              <a:t> da </a:t>
            </a:r>
            <a:r>
              <a:rPr lang="en-US" sz="2800" dirty="0" err="1"/>
              <a:t>adekvatno</a:t>
            </a:r>
            <a:r>
              <a:rPr lang="en-US" sz="2800" dirty="0"/>
              <a:t> </a:t>
            </a:r>
            <a:r>
              <a:rPr lang="en-US" sz="2800" dirty="0" err="1"/>
              <a:t>pripreme</a:t>
            </a:r>
            <a:r>
              <a:rPr lang="en-US" sz="2800" dirty="0"/>
              <a:t> </a:t>
            </a:r>
            <a:r>
              <a:rPr lang="en-US" sz="2800" dirty="0" err="1"/>
              <a:t>đake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svakodnevno</a:t>
            </a:r>
            <a:r>
              <a:rPr lang="en-US" sz="2800" dirty="0"/>
              <a:t> </a:t>
            </a:r>
            <a:r>
              <a:rPr lang="en-US" sz="2800" dirty="0" err="1"/>
              <a:t>snalaženje</a:t>
            </a:r>
            <a:r>
              <a:rPr lang="en-US" sz="2800" dirty="0"/>
              <a:t> u </a:t>
            </a:r>
            <a:r>
              <a:rPr lang="en-US" sz="2800" dirty="0" err="1"/>
              <a:t>digitalnom</a:t>
            </a:r>
            <a:r>
              <a:rPr lang="en-US" sz="2800" dirty="0"/>
              <a:t> </a:t>
            </a:r>
            <a:r>
              <a:rPr lang="en-US" sz="2800" dirty="0" err="1"/>
              <a:t>okruženju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da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pomognu</a:t>
            </a:r>
            <a:r>
              <a:rPr lang="en-US" sz="2800" dirty="0"/>
              <a:t> u </a:t>
            </a:r>
            <a:r>
              <a:rPr lang="en-US" sz="2800" dirty="0" err="1"/>
              <a:t>primjeni</a:t>
            </a:r>
            <a:r>
              <a:rPr lang="en-US" sz="2800" dirty="0"/>
              <a:t> </a:t>
            </a:r>
            <a:r>
              <a:rPr lang="en-US" sz="2800" dirty="0" err="1"/>
              <a:t>digitalnih</a:t>
            </a:r>
            <a:r>
              <a:rPr lang="en-US" sz="2800" dirty="0"/>
              <a:t> </a:t>
            </a:r>
            <a:r>
              <a:rPr lang="en-US" sz="2800" dirty="0" err="1"/>
              <a:t>alata</a:t>
            </a:r>
            <a:r>
              <a:rPr lang="en-US" sz="2800" dirty="0"/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985" y="4567714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 marL="216000" indent="0"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sr-Latn-BA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Ključne vještine nastavnika: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BA" dirty="0" err="1"/>
              <a:t>T</a:t>
            </a:r>
            <a:r>
              <a:rPr lang="en-US" dirty="0" err="1" smtClean="0"/>
              <a:t>ehničke</a:t>
            </a:r>
            <a:r>
              <a:rPr lang="en-US" dirty="0" smtClean="0"/>
              <a:t> </a:t>
            </a:r>
            <a:r>
              <a:rPr lang="en-US" dirty="0" err="1"/>
              <a:t>kompetencije</a:t>
            </a:r>
            <a:endParaRPr lang="en-US" dirty="0">
              <a:solidFill>
                <a:srgbClr val="FFFFFF"/>
              </a:solidFill>
            </a:endParaRP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BA" dirty="0"/>
              <a:t>K</a:t>
            </a:r>
            <a:r>
              <a:rPr lang="en-US" dirty="0" err="1" smtClean="0"/>
              <a:t>ritičk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procjen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endParaRPr lang="sr-Latn-BA" dirty="0" smtClean="0"/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BA" dirty="0"/>
              <a:t>M</a:t>
            </a:r>
            <a:r>
              <a:rPr lang="en-US" dirty="0" err="1" smtClean="0"/>
              <a:t>otivacij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o </a:t>
            </a:r>
            <a:r>
              <a:rPr lang="en-US" dirty="0" err="1"/>
              <a:t>digitalnoj</a:t>
            </a:r>
            <a:r>
              <a:rPr lang="en-US" dirty="0"/>
              <a:t> </a:t>
            </a:r>
            <a:r>
              <a:rPr lang="en-US" dirty="0" err="1"/>
              <a:t>kulturi</a:t>
            </a:r>
            <a:r>
              <a:rPr lang="en-US" dirty="0"/>
              <a:t> </a:t>
            </a:r>
            <a:endParaRPr lang="en-US" dirty="0">
              <a:solidFill>
                <a:srgbClr val="FFFFFF"/>
              </a:solidFill>
            </a:endParaRPr>
          </a:p>
          <a:p>
            <a:pPr marL="404813" indent="-215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Laptop screen with some cod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015" y="10"/>
            <a:ext cx="7534264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B821F-B541-46B1-BC2A-76D9C1FC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1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Man shows something on laptop">
            <a:extLst>
              <a:ext uri="{FF2B5EF4-FFF2-40B4-BE49-F238E27FC236}">
                <a16:creationId xmlns:a16="http://schemas.microsoft.com/office/drawing/2014/main" id="{22FB2237-B866-4C19-BF30-A9BFA8E15C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408000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D203D7-52C0-41AB-9238-F69D5123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D2E63C-40F7-4CF4-BE57-F002221A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Digitalne kompetencije nastavnika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17B3A-F74B-4C4D-837E-EF535894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715" y="1812759"/>
            <a:ext cx="10905457" cy="2679030"/>
          </a:xfrm>
        </p:spPr>
        <p:txBody>
          <a:bodyPr numCol="2" spcCol="540000"/>
          <a:lstStyle/>
          <a:p>
            <a:pPr marL="171450" indent="-17145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BA" b="1" u="sng" dirty="0" smtClean="0"/>
              <a:t>O</a:t>
            </a:r>
            <a:r>
              <a:rPr lang="en-US" b="1" u="sng" dirty="0" err="1" smtClean="0"/>
              <a:t>perativne</a:t>
            </a:r>
            <a:r>
              <a:rPr lang="en-US" b="1" u="sng" dirty="0" smtClean="0"/>
              <a:t> </a:t>
            </a:r>
            <a:r>
              <a:rPr lang="en-US" b="1" u="sng" dirty="0" err="1"/>
              <a:t>vještine</a:t>
            </a:r>
            <a:r>
              <a:rPr lang="en-US" b="1" u="sng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, </a:t>
            </a:r>
            <a:r>
              <a:rPr lang="en-US" dirty="0" err="1"/>
              <a:t>uređivanja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fotografija</a:t>
            </a:r>
            <a:r>
              <a:rPr lang="en-US" dirty="0"/>
              <a:t>, </a:t>
            </a:r>
            <a:r>
              <a:rPr lang="en-US" dirty="0" err="1"/>
              <a:t>vještine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medija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bezbijedno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endParaRPr lang="sr-Latn-BA" dirty="0" smtClean="0"/>
          </a:p>
          <a:p>
            <a:pPr marL="171450" indent="-17145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BA" b="1" u="sng" dirty="0" err="1"/>
              <a:t>U</a:t>
            </a:r>
            <a:r>
              <a:rPr lang="en-US" b="1" u="sng" dirty="0" err="1" smtClean="0"/>
              <a:t>ključivanje</a:t>
            </a:r>
            <a:r>
              <a:rPr lang="en-US" b="1" u="sng" dirty="0" smtClean="0"/>
              <a:t> </a:t>
            </a:r>
            <a:r>
              <a:rPr lang="en-US" b="1" u="sng" dirty="0" err="1"/>
              <a:t>informaciono-komunikacionih</a:t>
            </a:r>
            <a:r>
              <a:rPr lang="en-US" b="1" u="sng" dirty="0"/>
              <a:t> </a:t>
            </a:r>
            <a:r>
              <a:rPr lang="en-US" b="1" u="sng" dirty="0" err="1"/>
              <a:t>tehnologija</a:t>
            </a:r>
            <a:r>
              <a:rPr lang="en-US" b="1" u="sng" dirty="0"/>
              <a:t> u </a:t>
            </a:r>
            <a:r>
              <a:rPr lang="en-US" b="1" u="sng" dirty="0" err="1"/>
              <a:t>nastavu</a:t>
            </a:r>
            <a:r>
              <a:rPr lang="en-US" dirty="0"/>
              <a:t>,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,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u </a:t>
            </a:r>
            <a:r>
              <a:rPr lang="en-US" dirty="0" err="1"/>
              <a:t>nastavnom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kritičko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o </a:t>
            </a:r>
            <a:r>
              <a:rPr lang="en-US" dirty="0" err="1"/>
              <a:t>tehnologiji</a:t>
            </a:r>
            <a:r>
              <a:rPr lang="en-US" dirty="0"/>
              <a:t> </a:t>
            </a:r>
            <a:r>
              <a:rPr lang="en-US" sz="1600" dirty="0" smtClean="0"/>
              <a:t> </a:t>
            </a:r>
            <a:endParaRPr lang="sr-Latn-BA" sz="1600" dirty="0" smtClean="0"/>
          </a:p>
          <a:p>
            <a:pPr marL="171450" indent="-17145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BA" b="1" u="sng" dirty="0" err="1"/>
              <a:t>K</a:t>
            </a:r>
            <a:r>
              <a:rPr lang="en-US" b="1" u="sng" dirty="0" err="1" smtClean="0"/>
              <a:t>ritički</a:t>
            </a:r>
            <a:r>
              <a:rPr lang="en-US" b="1" u="sng" dirty="0" smtClean="0"/>
              <a:t> </a:t>
            </a:r>
            <a:r>
              <a:rPr lang="en-US" b="1" u="sng" dirty="0" err="1"/>
              <a:t>pristup</a:t>
            </a:r>
            <a:r>
              <a:rPr lang="en-US" b="1" u="sng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kritičku</a:t>
            </a:r>
            <a:r>
              <a:rPr lang="en-US" dirty="0"/>
              <a:t> </a:t>
            </a:r>
            <a:r>
              <a:rPr lang="en-US" dirty="0" err="1"/>
              <a:t>kompetentnost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</a:t>
            </a:r>
            <a:r>
              <a:rPr lang="en-US" dirty="0" err="1"/>
              <a:t>odgovarajuću</a:t>
            </a:r>
            <a:r>
              <a:rPr lang="en-US" dirty="0"/>
              <a:t> </a:t>
            </a:r>
            <a:r>
              <a:rPr lang="en-US" dirty="0" err="1"/>
              <a:t>digitalnu</a:t>
            </a:r>
            <a:r>
              <a:rPr lang="en-US" dirty="0"/>
              <a:t> </a:t>
            </a:r>
            <a:r>
              <a:rPr lang="en-US" dirty="0" err="1"/>
              <a:t>tehnologiju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nastavu</a:t>
            </a:r>
            <a:r>
              <a:rPr lang="en-US" dirty="0" smtClean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individualna</a:t>
            </a:r>
            <a:r>
              <a:rPr lang="en-US" dirty="0"/>
              <a:t> </a:t>
            </a:r>
            <a:r>
              <a:rPr lang="en-US" dirty="0" err="1"/>
              <a:t>mišljenja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/>
              <a:t> o </a:t>
            </a:r>
            <a:r>
              <a:rPr lang="en-US" dirty="0" err="1"/>
              <a:t>tehnologiji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njenoj</a:t>
            </a:r>
            <a:r>
              <a:rPr lang="en-US" dirty="0"/>
              <a:t> </a:t>
            </a:r>
            <a:r>
              <a:rPr lang="en-US" dirty="0" err="1"/>
              <a:t>primjeni</a:t>
            </a:r>
            <a:r>
              <a:rPr lang="en-US" dirty="0"/>
              <a:t> u </a:t>
            </a:r>
            <a:r>
              <a:rPr lang="en-US" dirty="0" err="1"/>
              <a:t>nastavi</a:t>
            </a:r>
            <a:r>
              <a:rPr lang="en-US" dirty="0"/>
              <a:t> </a:t>
            </a:r>
            <a:endParaRPr lang="sr-Latn-BA" dirty="0" smtClean="0"/>
          </a:p>
          <a:p>
            <a:pPr marL="171450" indent="-17145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75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Man and woman discuss some document">
            <a:extLst>
              <a:ext uri="{FF2B5EF4-FFF2-40B4-BE49-F238E27FC236}">
                <a16:creationId xmlns:a16="http://schemas.microsoft.com/office/drawing/2014/main" id="{34A80249-1835-46E9-87C9-48F4BEE1EC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8032"/>
            <a:ext cx="12187578" cy="640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887AB-AE63-4AD3-BA85-0F4412B6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357" y="6196512"/>
            <a:ext cx="10630195" cy="907552"/>
          </a:xfrm>
        </p:spPr>
        <p:txBody>
          <a:bodyPr/>
          <a:lstStyle/>
          <a:p>
            <a:r>
              <a:rPr lang="sr-Latn-BA" dirty="0" smtClean="0"/>
              <a:t>Podaci su </a:t>
            </a:r>
            <a:r>
              <a:rPr lang="sr-Latn-BA" dirty="0"/>
              <a:t>prikupljeni </a:t>
            </a:r>
            <a:r>
              <a:rPr lang="sr-Latn-BA" dirty="0" smtClean="0"/>
              <a:t> </a:t>
            </a:r>
            <a:r>
              <a:rPr lang="sr-Latn-BA" dirty="0"/>
              <a:t>u okviru projekta „Kroz digitalni svijet do digitalnih kompetencija" koji je sproveo Filozofski fakultet Univerziteta u Banjoj Luci u saradnji sa Fakultetom političkih nauka Univerziteta u Banjoj Luci i Republičkim pedagoškim zavodom Republike Srpske, uz saglasnost Ministarstva prosvjete i kulture Republike Srpske</a:t>
            </a:r>
            <a:r>
              <a:rPr lang="sr-Cyrl-BA" dirty="0"/>
              <a:t>. Projekat je dio šireg projekta pod nazivom</a:t>
            </a:r>
            <a:r>
              <a:rPr lang="sr-Latn-BA" dirty="0"/>
              <a:t> „Izgradnja povjerenja u medijima u Jugoistočnoj Evropi i Turskoj - faza 2“ koji je finansirao UNESCO. Broj projekta: 1251320.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9E194F-ECD6-4685-8562-5B7AB40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C92D3-8AE6-4260-8F63-97ED33A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Rezultati istraživanja digitalnih kompetencija nastanika razredne nastave u Republici Srpskoj</a:t>
            </a:r>
            <a:endParaRPr lang="en-US" dirty="0"/>
          </a:p>
        </p:txBody>
      </p:sp>
      <p:graphicFrame>
        <p:nvGraphicFramePr>
          <p:cNvPr id="13" name="Content Placeholder 5" descr="Smart Art object">
            <a:extLst>
              <a:ext uri="{FF2B5EF4-FFF2-40B4-BE49-F238E27FC236}">
                <a16:creationId xmlns:a16="http://schemas.microsoft.com/office/drawing/2014/main" id="{4FB62979-011B-4BFB-BCF9-8CD712EA23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3263492"/>
              </p:ext>
            </p:extLst>
          </p:nvPr>
        </p:nvGraphicFramePr>
        <p:xfrm>
          <a:off x="707104" y="1508126"/>
          <a:ext cx="11420727" cy="408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58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Pet kategorija digitalnih kompetencija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sr-Latn-BA" sz="2000" b="1" dirty="0" smtClean="0">
                <a:solidFill>
                  <a:schemeClr val="accent3"/>
                </a:solidFill>
              </a:rPr>
              <a:t>Sigurnost</a:t>
            </a:r>
            <a:endParaRPr lang="sr-Latn-BA" sz="2000" b="1" dirty="0">
              <a:solidFill>
                <a:schemeClr val="accent3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206" y="2092122"/>
            <a:ext cx="4937760" cy="424732"/>
          </a:xfrm>
        </p:spPr>
        <p:txBody>
          <a:bodyPr/>
          <a:lstStyle/>
          <a:p>
            <a:r>
              <a:rPr lang="sr-Latn-BA" dirty="0">
                <a:solidFill>
                  <a:srgbClr val="92D050"/>
                </a:solidFill>
              </a:rPr>
              <a:t>Informaciona pismenost sa upotrebom dostupnih podataka</a:t>
            </a:r>
            <a:r>
              <a:rPr lang="sr-Latn-BA" dirty="0" smtClean="0">
                <a:solidFill>
                  <a:srgbClr val="92D050"/>
                </a:solidFill>
              </a:rPr>
              <a:t> </a:t>
            </a:r>
            <a:endParaRPr lang="sr-Latn-BA" dirty="0">
              <a:solidFill>
                <a:srgbClr val="92D050"/>
              </a:solidFill>
            </a:endParaRPr>
          </a:p>
        </p:txBody>
      </p:sp>
      <p:pic>
        <p:nvPicPr>
          <p:cNvPr id="85" name="Picture Placeholder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5756426" y="1935993"/>
            <a:ext cx="1094116" cy="1113108"/>
          </a:xfr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algn="just"/>
            <a:r>
              <a:rPr lang="sr-Latn-BA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  <a:r>
              <a:rPr lang="sr-Cyrl-BA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ješavanje </a:t>
            </a:r>
            <a:r>
              <a:rPr lang="sr-Cyrl-BA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problema</a:t>
            </a:r>
            <a:endParaRPr lang="sr-Latn-BA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Latn-BA" dirty="0"/>
              <a:t>K</a:t>
            </a:r>
            <a:r>
              <a:rPr lang="sr-Cyrl-BA" dirty="0" smtClean="0"/>
              <a:t>omunikacija </a:t>
            </a:r>
            <a:r>
              <a:rPr lang="sr-Cyrl-BA" dirty="0"/>
              <a:t>i interakcija</a:t>
            </a:r>
            <a:r>
              <a:rPr lang="sr-Latn-BA" dirty="0" smtClean="0"/>
              <a:t> </a:t>
            </a:r>
            <a:endParaRPr lang="sr-Latn-BA" dirty="0"/>
          </a:p>
        </p:txBody>
      </p:sp>
      <p:pic>
        <p:nvPicPr>
          <p:cNvPr id="87" name="Picture Placeholder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4774508" y="3502811"/>
            <a:ext cx="1094116" cy="111310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algn="just"/>
            <a:endParaRPr lang="sr-Latn-B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r-Latn-BA" dirty="0"/>
              <a:t>K</a:t>
            </a:r>
            <a:r>
              <a:rPr lang="sr-Cyrl-BA" dirty="0" smtClean="0"/>
              <a:t>reiranje </a:t>
            </a:r>
            <a:r>
              <a:rPr lang="sr-Cyrl-BA" dirty="0"/>
              <a:t>digitalnog sadržaja</a:t>
            </a:r>
            <a:r>
              <a:rPr lang="sr-Latn-BA" dirty="0" smtClean="0"/>
              <a:t>  </a:t>
            </a:r>
            <a:endParaRPr lang="sr-Latn-BA" dirty="0"/>
          </a:p>
        </p:txBody>
      </p:sp>
      <p:pic>
        <p:nvPicPr>
          <p:cNvPr id="89" name="Picture Placeholder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18093" t="-19179" r="-18093" b="-19179"/>
          <a:stretch/>
        </p:blipFill>
        <p:spPr>
          <a:xfrm>
            <a:off x="3680392" y="5017901"/>
            <a:ext cx="1094116" cy="1113108"/>
          </a:xfrm>
        </p:spPr>
      </p:pic>
      <p:sp>
        <p:nvSpPr>
          <p:cNvPr id="29" name="Text Placeholder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210877-354A-400E-B4FF-A1264FC8AB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4803978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REZULTATI ISTRAŽIVANJA - </a:t>
            </a:r>
            <a:r>
              <a:rPr lang="sr-Latn-BA" sz="2700" b="1" dirty="0"/>
              <a:t>Informaciona pismenost sa upotrebom dostupnih podataka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51214" y="2035302"/>
            <a:ext cx="4312844" cy="1165098"/>
          </a:xfrm>
        </p:spPr>
        <p:txBody>
          <a:bodyPr/>
          <a:lstStyle/>
          <a:p>
            <a:r>
              <a:rPr lang="sr-Cyrl-BA" sz="2000" dirty="0"/>
              <a:t>Na prvom mjestu je </a:t>
            </a:r>
            <a:r>
              <a:rPr lang="bs-Cyrl-BA" sz="2000" dirty="0"/>
              <a:t>pronalaženje i pretraga informacija (76,1</a:t>
            </a:r>
            <a:r>
              <a:rPr lang="bs-Cyrl-BA" sz="2000" dirty="0" smtClean="0"/>
              <a:t>%)</a:t>
            </a:r>
            <a:r>
              <a:rPr lang="sr-Latn-BA" sz="2000" dirty="0" smtClean="0"/>
              <a:t>.</a:t>
            </a:r>
            <a:endParaRPr lang="sr-Latn-BA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Latn-BA" dirty="0"/>
              <a:t>V</a:t>
            </a:r>
            <a:r>
              <a:rPr lang="sr-Cyrl-BA" dirty="0" smtClean="0"/>
              <a:t>ećina </a:t>
            </a:r>
            <a:r>
              <a:rPr lang="sr-Cyrl-BA" dirty="0" smtClean="0"/>
              <a:t>ispitanika</a:t>
            </a:r>
            <a:r>
              <a:rPr lang="sr-Latn-BA" dirty="0" smtClean="0"/>
              <a:t> je</a:t>
            </a:r>
            <a:r>
              <a:rPr lang="sr-Cyrl-BA" dirty="0" smtClean="0"/>
              <a:t> </a:t>
            </a:r>
            <a:r>
              <a:rPr lang="sr-Cyrl-BA" dirty="0"/>
              <a:t>(66,1%) znala da prepozna u potpunosti tačnu definiciju informacione </a:t>
            </a:r>
            <a:r>
              <a:rPr lang="sr-Cyrl-BA" dirty="0" smtClean="0"/>
              <a:t>pismenosti</a:t>
            </a:r>
            <a:r>
              <a:rPr lang="sr-Latn-BA" dirty="0" smtClean="0"/>
              <a:t>.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r="970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sr-Latn-BA" sz="2000" dirty="0"/>
              <a:t>S</a:t>
            </a:r>
            <a:r>
              <a:rPr lang="bs-Cyrl-BA" sz="2000" dirty="0" smtClean="0"/>
              <a:t>tvaranje </a:t>
            </a:r>
            <a:r>
              <a:rPr lang="bs-Cyrl-BA" sz="2000" dirty="0"/>
              <a:t>i saopštavanje novog znanja (56,7</a:t>
            </a:r>
            <a:r>
              <a:rPr lang="bs-Cyrl-BA" sz="2000" dirty="0" smtClean="0"/>
              <a:t>%)</a:t>
            </a:r>
            <a:r>
              <a:rPr lang="sr-Latn-BA" sz="2000" dirty="0" smtClean="0"/>
              <a:t> </a:t>
            </a:r>
            <a:r>
              <a:rPr lang="bs-Cyrl-BA" sz="2000" dirty="0"/>
              <a:t>pa organizovanje, skladištenje ili arhiviranje informacija (50%).</a:t>
            </a:r>
            <a:endParaRPr lang="sr-Latn-BA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Latn-BA" dirty="0"/>
              <a:t>O</a:t>
            </a:r>
            <a:r>
              <a:rPr lang="sr-Latn-BA" dirty="0" smtClean="0"/>
              <a:t>snovne </a:t>
            </a:r>
            <a:r>
              <a:rPr lang="sr-Latn-BA" dirty="0"/>
              <a:t>funkcije medija i drugih izvora informacija</a:t>
            </a:r>
            <a:r>
              <a:rPr lang="sr-Cyrl-BA" dirty="0"/>
              <a:t> </a:t>
            </a:r>
            <a:r>
              <a:rPr lang="sr-Cyrl-BA" dirty="0" smtClean="0"/>
              <a:t>pozna</a:t>
            </a:r>
            <a:r>
              <a:rPr lang="sr-Latn-BA" dirty="0" smtClean="0"/>
              <a:t>je</a:t>
            </a:r>
            <a:r>
              <a:rPr lang="sr-Cyrl-BA" dirty="0" smtClean="0"/>
              <a:t> </a:t>
            </a:r>
            <a:r>
              <a:rPr lang="sr-Cyrl-BA" dirty="0"/>
              <a:t>manje od trećine ispitanika (28,9%).</a:t>
            </a:r>
            <a:endParaRPr lang="sr-Latn-BA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r="23767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bs-Cyrl-BA" sz="2000" dirty="0"/>
              <a:t>Nastavnici najmanje primjenjuju element informacione pismenosti koji se odnosi na određivanje izvora informacija (24,4%).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04800" y="5574455"/>
            <a:ext cx="3200401" cy="424732"/>
          </a:xfrm>
        </p:spPr>
        <p:txBody>
          <a:bodyPr/>
          <a:lstStyle/>
          <a:p>
            <a:r>
              <a:rPr lang="sr-Latn-BA" dirty="0"/>
              <a:t>E</a:t>
            </a:r>
            <a:r>
              <a:rPr lang="sr-Latn-BA" dirty="0" smtClean="0"/>
              <a:t>lemente </a:t>
            </a:r>
            <a:r>
              <a:rPr lang="sr-Latn-BA" dirty="0"/>
              <a:t>informacione </a:t>
            </a:r>
            <a:r>
              <a:rPr lang="sr-Latn-BA" dirty="0" smtClean="0"/>
              <a:t>pismenosti koje </a:t>
            </a:r>
            <a:r>
              <a:rPr lang="sr-Latn-BA" dirty="0"/>
              <a:t>nastavnici </a:t>
            </a:r>
            <a:r>
              <a:rPr lang="sr-Cyrl-BA" dirty="0"/>
              <a:t>najviše </a:t>
            </a:r>
            <a:r>
              <a:rPr lang="sr-Latn-BA" dirty="0"/>
              <a:t>primjenjuju u </a:t>
            </a:r>
            <a:r>
              <a:rPr lang="sr-Latn-BA" dirty="0" smtClean="0"/>
              <a:t>nastavi</a:t>
            </a:r>
            <a:r>
              <a:rPr lang="sr-Latn-BA" dirty="0"/>
              <a:t>: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6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34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REZULTATI </a:t>
            </a:r>
            <a:r>
              <a:rPr lang="sr-Latn-BA" dirty="0"/>
              <a:t>ISTRAŽIVANJA - K</a:t>
            </a:r>
            <a:r>
              <a:rPr lang="sr-Cyrl-BA" dirty="0"/>
              <a:t>omunikacija i interakcija</a:t>
            </a:r>
            <a:r>
              <a:rPr lang="sr-Latn-BA" dirty="0"/>
              <a:t> </a:t>
            </a:r>
            <a:br>
              <a:rPr lang="sr-Latn-B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64277" y="2035302"/>
            <a:ext cx="4507386" cy="1251306"/>
          </a:xfrm>
        </p:spPr>
        <p:txBody>
          <a:bodyPr/>
          <a:lstStyle/>
          <a:p>
            <a:r>
              <a:rPr lang="sr-Latn-BA" sz="2000" dirty="0" smtClean="0"/>
              <a:t>P</a:t>
            </a:r>
            <a:r>
              <a:rPr lang="sr-Cyrl-BA" sz="2000" dirty="0" smtClean="0"/>
              <a:t>rezentacije </a:t>
            </a:r>
            <a:r>
              <a:rPr lang="sr-Cyrl-BA" sz="2000" dirty="0"/>
              <a:t>(78 ispitanika), zatim digitalne datoteke sa audio i video zapisima (71 ispitanik) i elektronske igre za učenje i podučavanje (65 ispitanika).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Cyrl-BA" dirty="0"/>
              <a:t>Ispitanici su kao najefikasniju interaktivnu multimediju za primjenu u nastavi </a:t>
            </a:r>
            <a:r>
              <a:rPr lang="sr-Cyrl-BA" dirty="0" smtClean="0"/>
              <a:t>ocijenili</a:t>
            </a:r>
            <a:r>
              <a:rPr lang="sr-Latn-BA" dirty="0" smtClean="0"/>
              <a:t>: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729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>
          <a:xfrm>
            <a:off x="6071132" y="3286608"/>
            <a:ext cx="5392925" cy="1437792"/>
          </a:xfrm>
        </p:spPr>
        <p:txBody>
          <a:bodyPr/>
          <a:lstStyle/>
          <a:p>
            <a:r>
              <a:rPr lang="en-US" sz="2000" dirty="0" smtClean="0"/>
              <a:t>V</a:t>
            </a:r>
            <a:r>
              <a:rPr lang="sr-Cyrl-BA" sz="2000" dirty="0" smtClean="0"/>
              <a:t>ikije</a:t>
            </a:r>
            <a:r>
              <a:rPr lang="sr-Latn-BA" sz="2000" dirty="0" smtClean="0"/>
              <a:t> (osam ispitanika)</a:t>
            </a:r>
            <a:r>
              <a:rPr lang="sr-Cyrl-BA" sz="2000" dirty="0" smtClean="0"/>
              <a:t>, blogove</a:t>
            </a:r>
            <a:r>
              <a:rPr lang="sr-Latn-BA" sz="2000" dirty="0" smtClean="0"/>
              <a:t> (osam ispitanika)</a:t>
            </a:r>
            <a:r>
              <a:rPr lang="sr-Cyrl-BA" sz="2000" dirty="0" smtClean="0"/>
              <a:t> </a:t>
            </a:r>
            <a:r>
              <a:rPr lang="sr-Cyrl-BA" sz="2000" dirty="0"/>
              <a:t>i onlajn </a:t>
            </a:r>
            <a:r>
              <a:rPr lang="sr-Cyrl-BA" sz="2000" dirty="0" smtClean="0"/>
              <a:t>diskusije</a:t>
            </a:r>
            <a:r>
              <a:rPr lang="sr-Latn-BA" sz="2000" dirty="0" smtClean="0"/>
              <a:t> (13 ispitanika)</a:t>
            </a:r>
            <a:r>
              <a:rPr lang="sr-Cyrl-BA" sz="2000" dirty="0" smtClean="0"/>
              <a:t>.</a:t>
            </a:r>
            <a:endParaRPr lang="en-US" sz="2000" dirty="0"/>
          </a:p>
          <a:p>
            <a:endParaRPr lang="sr-Latn-BA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Cyrl-BA" dirty="0"/>
              <a:t>Za najmanje efikasne </a:t>
            </a:r>
            <a:r>
              <a:rPr lang="sr-Cyrl-BA" dirty="0" smtClean="0"/>
              <a:t>interaktivn</a:t>
            </a:r>
            <a:r>
              <a:rPr lang="sr-Latn-BA" dirty="0" smtClean="0"/>
              <a:t>e</a:t>
            </a:r>
            <a:r>
              <a:rPr lang="sr-Cyrl-BA" dirty="0" smtClean="0"/>
              <a:t> multimedij</a:t>
            </a:r>
            <a:r>
              <a:rPr lang="sr-Latn-BA" dirty="0" smtClean="0"/>
              <a:t>e</a:t>
            </a:r>
            <a:r>
              <a:rPr lang="sr-Cyrl-BA" dirty="0" smtClean="0"/>
              <a:t> </a:t>
            </a:r>
            <a:r>
              <a:rPr lang="sr-Cyrl-BA" dirty="0"/>
              <a:t>u nastavi </a:t>
            </a:r>
            <a:r>
              <a:rPr lang="sr-Cyrl-BA" dirty="0" smtClean="0"/>
              <a:t>smatraju</a:t>
            </a:r>
            <a:r>
              <a:rPr lang="sr-Latn-BA" dirty="0" smtClean="0"/>
              <a:t>: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r="22518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4949699" y="4961907"/>
            <a:ext cx="6514359" cy="1566818"/>
          </a:xfrm>
        </p:spPr>
        <p:txBody>
          <a:bodyPr/>
          <a:lstStyle/>
          <a:p>
            <a:r>
              <a:rPr lang="sr-Latn-BA" sz="2000" dirty="0" smtClean="0"/>
              <a:t>S</a:t>
            </a:r>
            <a:r>
              <a:rPr lang="sr-Cyrl-BA" sz="2000" dirty="0" smtClean="0"/>
              <a:t>amo </a:t>
            </a:r>
            <a:r>
              <a:rPr lang="sr-Cyrl-BA" sz="2000" dirty="0"/>
              <a:t>je 21,7% ispitanika </a:t>
            </a:r>
            <a:r>
              <a:rPr lang="sr-Cyrl-BA" sz="2000" dirty="0" smtClean="0"/>
              <a:t>tačno</a:t>
            </a:r>
            <a:r>
              <a:rPr lang="sr-Latn-BA" sz="2000" dirty="0" smtClean="0"/>
              <a:t> </a:t>
            </a:r>
            <a:r>
              <a:rPr lang="sr-Cyrl-BA" sz="2000" dirty="0" smtClean="0"/>
              <a:t>odgovorilo </a:t>
            </a:r>
            <a:r>
              <a:rPr lang="sr-Cyrl-BA" sz="2000" dirty="0"/>
              <a:t>(putem društvenih mreža i povezanih uređaja), dok je 39,4% smatralo da digitalne tragove najviše ostavljamo putem </a:t>
            </a:r>
            <a:r>
              <a:rPr lang="sr-Latn-BA" sz="2000" dirty="0"/>
              <a:t>IP </a:t>
            </a:r>
            <a:r>
              <a:rPr lang="sr-Cyrl-BA" sz="2000" dirty="0"/>
              <a:t>adrese prilikom pristupa nekoj stranici.</a:t>
            </a:r>
            <a:endParaRPr lang="en-US" sz="2000" dirty="0"/>
          </a:p>
          <a:p>
            <a:endParaRPr lang="sr-Latn-BA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r-Latn-BA" dirty="0"/>
              <a:t>A</a:t>
            </a:r>
            <a:r>
              <a:rPr lang="sr-Cyrl-BA" dirty="0" smtClean="0"/>
              <a:t>ktivnosti </a:t>
            </a:r>
            <a:r>
              <a:rPr lang="sr-Cyrl-BA" dirty="0"/>
              <a:t>putem kojih se najviše ostavljaju digitalni </a:t>
            </a:r>
            <a:r>
              <a:rPr lang="sr-Cyrl-BA" dirty="0" smtClean="0"/>
              <a:t>tragovi</a:t>
            </a:r>
            <a:r>
              <a:rPr lang="sr-Latn-BA" dirty="0" smtClean="0"/>
              <a:t>: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92" y="5166266"/>
            <a:ext cx="1094116" cy="816378"/>
          </a:xfrm>
        </p:spPr>
      </p:pic>
    </p:spTree>
    <p:extLst>
      <p:ext uri="{BB962C8B-B14F-4D97-AF65-F5344CB8AC3E}">
        <p14:creationId xmlns:p14="http://schemas.microsoft.com/office/powerpoint/2010/main" val="3899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REZULTATI </a:t>
            </a:r>
            <a:r>
              <a:rPr lang="sr-Latn-BA" dirty="0"/>
              <a:t>ISTRAŽIVANJA - K</a:t>
            </a:r>
            <a:r>
              <a:rPr lang="sr-Cyrl-BA" dirty="0"/>
              <a:t>reiranje digitalnog sadržaja</a:t>
            </a:r>
            <a:r>
              <a:rPr lang="sr-Latn-BA" dirty="0"/>
              <a:t>  </a:t>
            </a:r>
            <a:br>
              <a:rPr lang="sr-Latn-BA" dirty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51213" y="2309645"/>
            <a:ext cx="4312844" cy="914490"/>
          </a:xfrm>
        </p:spPr>
        <p:txBody>
          <a:bodyPr/>
          <a:lstStyle/>
          <a:p>
            <a:r>
              <a:rPr lang="sr-Latn-BA" sz="2000" dirty="0" smtClean="0"/>
              <a:t>Većina ispitanika (</a:t>
            </a:r>
            <a:r>
              <a:rPr lang="sr-Cyrl-BA" sz="2000" dirty="0" smtClean="0"/>
              <a:t>171 </a:t>
            </a:r>
            <a:r>
              <a:rPr lang="sr-Cyrl-BA" sz="2000" dirty="0"/>
              <a:t>ispitanik </a:t>
            </a:r>
            <a:r>
              <a:rPr lang="sr-Latn-BA" sz="2000" dirty="0" smtClean="0"/>
              <a:t>) </a:t>
            </a:r>
            <a:r>
              <a:rPr lang="sr-Cyrl-BA" sz="2000" dirty="0" smtClean="0"/>
              <a:t>zna </a:t>
            </a:r>
            <a:r>
              <a:rPr lang="sr-Cyrl-BA" sz="2000" dirty="0"/>
              <a:t>da preuzimanje i korišćenje tuđeg teksta bez navođenja i/ili dozvole autora predstavlja povredu autorskih </a:t>
            </a:r>
            <a:r>
              <a:rPr lang="sr-Cyrl-BA" sz="2000" dirty="0" smtClean="0"/>
              <a:t>prava</a:t>
            </a:r>
            <a:r>
              <a:rPr lang="sr-Latn-BA" sz="2000" dirty="0" smtClean="0"/>
              <a:t>.</a:t>
            </a:r>
            <a:endParaRPr lang="sr-Latn-BA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Cyrl-BA" dirty="0"/>
              <a:t>Ispitanici za kreiranje digitalnog sadržaja najčešće koriste Word (88,9%), zatim PowerPoint (75,6%), </a:t>
            </a:r>
            <a:r>
              <a:rPr lang="sr-Latn-BA" dirty="0"/>
              <a:t>Excel</a:t>
            </a:r>
            <a:r>
              <a:rPr lang="sr-Cyrl-BA" dirty="0"/>
              <a:t> (50%) i </a:t>
            </a:r>
            <a:r>
              <a:rPr lang="sr-Latn-BA" dirty="0"/>
              <a:t>Teams</a:t>
            </a:r>
            <a:r>
              <a:rPr lang="sr-Cyrl-BA" dirty="0"/>
              <a:t> (46,1</a:t>
            </a:r>
            <a:r>
              <a:rPr lang="sr-Cyrl-BA" dirty="0" smtClean="0"/>
              <a:t>%)</a:t>
            </a:r>
            <a:r>
              <a:rPr lang="sr-Latn-BA" dirty="0" smtClean="0"/>
              <a:t>.</a:t>
            </a:r>
            <a:endParaRPr lang="sr-Latn-BA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9" r="2247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sr-Latn-BA" sz="2000" dirty="0"/>
              <a:t>V</a:t>
            </a:r>
            <a:r>
              <a:rPr lang="sr-Cyrl-BA" sz="2000" dirty="0" smtClean="0"/>
              <a:t>ećina </a:t>
            </a:r>
            <a:r>
              <a:rPr lang="sr-Cyrl-BA" sz="2000" dirty="0"/>
              <a:t>ispitanika (67,2%) zna šta je </a:t>
            </a:r>
            <a:r>
              <a:rPr lang="sr-Cyrl-BA" sz="2000" dirty="0" smtClean="0"/>
              <a:t>algoritam</a:t>
            </a:r>
            <a:r>
              <a:rPr lang="sr-Latn-BA" sz="2000" dirty="0" smtClean="0"/>
              <a:t> po definiciji, ali ne znam da navede primjer niti da ga koristi.</a:t>
            </a:r>
            <a:endParaRPr lang="en-US" sz="2000" dirty="0"/>
          </a:p>
          <a:p>
            <a:endParaRPr lang="sr-Latn-BA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24840" y="3779253"/>
            <a:ext cx="4023360" cy="424732"/>
          </a:xfrm>
        </p:spPr>
        <p:txBody>
          <a:bodyPr/>
          <a:lstStyle/>
          <a:p>
            <a:r>
              <a:rPr lang="sr-Latn-BA" dirty="0"/>
              <a:t>N</a:t>
            </a:r>
            <a:r>
              <a:rPr lang="sr-Cyrl-BA" dirty="0" smtClean="0"/>
              <a:t>ajmanje </a:t>
            </a:r>
            <a:r>
              <a:rPr lang="sr-Cyrl-BA" dirty="0"/>
              <a:t>koriste Forms (3,9%), Planner (1,7%), SharePoint (1,1%), Yammer (0%), Class Notebook (5,6%), OneNote (3,9%), Sway (0,6%).</a:t>
            </a:r>
            <a:endParaRPr lang="en-US" dirty="0"/>
          </a:p>
          <a:p>
            <a:endParaRPr lang="sr-Latn-BA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r="24994"/>
          <a:stretch>
            <a:fillRect/>
          </a:stretch>
        </p:blipFill>
        <p:spPr/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5868624" y="5017901"/>
            <a:ext cx="6514359" cy="1585723"/>
          </a:xfrm>
        </p:spPr>
        <p:txBody>
          <a:bodyPr/>
          <a:lstStyle/>
          <a:p>
            <a:r>
              <a:rPr lang="sr-Latn-BA" sz="1800" dirty="0" smtClean="0"/>
              <a:t>Ličnu sposobnost za kreiranje digitalnog sadržaja najviše ispitanika (53,9%) ocijenilo je sa tri (na skali od jedan do pet), dok su najniži nivo sposobnosti izrazili za: </a:t>
            </a:r>
            <a:r>
              <a:rPr lang="bs-Cyrl-BA" sz="1800" dirty="0"/>
              <a:t>Izradu ankete u programu </a:t>
            </a:r>
            <a:r>
              <a:rPr lang="bs-Cyrl-BA" sz="1800" dirty="0" smtClean="0"/>
              <a:t>Forms</a:t>
            </a:r>
            <a:r>
              <a:rPr lang="sr-Latn-BA" sz="1800" dirty="0" smtClean="0"/>
              <a:t>; </a:t>
            </a:r>
            <a:r>
              <a:rPr lang="sr-Latn-BA" sz="1800" dirty="0"/>
              <a:t>z</a:t>
            </a:r>
            <a:r>
              <a:rPr lang="bs-Cyrl-BA" sz="1800" dirty="0" smtClean="0"/>
              <a:t>akazivanje </a:t>
            </a:r>
            <a:r>
              <a:rPr lang="bs-Cyrl-BA" sz="1800" dirty="0"/>
              <a:t>sastanka i organizovanje rada u programu </a:t>
            </a:r>
            <a:r>
              <a:rPr lang="bs-Cyrl-BA" sz="1800" dirty="0" smtClean="0"/>
              <a:t>Teams</a:t>
            </a:r>
            <a:r>
              <a:rPr lang="sr-Latn-BA" sz="1800" dirty="0" smtClean="0"/>
              <a:t>; </a:t>
            </a:r>
            <a:r>
              <a:rPr lang="sr-Latn-BA" sz="1800" dirty="0"/>
              <a:t>i</a:t>
            </a:r>
            <a:r>
              <a:rPr lang="bs-Cyrl-BA" sz="1800" dirty="0" smtClean="0"/>
              <a:t>zradu </a:t>
            </a:r>
            <a:r>
              <a:rPr lang="bs-Cyrl-BA" sz="1800" dirty="0"/>
              <a:t>pokretne digitalne </a:t>
            </a:r>
            <a:r>
              <a:rPr lang="bs-Cyrl-BA" sz="1800" dirty="0" smtClean="0"/>
              <a:t>slike</a:t>
            </a:r>
            <a:r>
              <a:rPr lang="sr-Latn-BA" sz="1800" dirty="0" smtClean="0"/>
              <a:t>; </a:t>
            </a:r>
            <a:r>
              <a:rPr lang="sr-Latn-BA" sz="1800" dirty="0"/>
              <a:t>k</a:t>
            </a:r>
            <a:r>
              <a:rPr lang="bs-Cyrl-BA" sz="1800" dirty="0" smtClean="0"/>
              <a:t>reiranje </a:t>
            </a:r>
            <a:r>
              <a:rPr lang="bs-Cyrl-BA" sz="1800" dirty="0"/>
              <a:t>jednostavnog algoritma sa zadatim koracima u programu za vizuelnu izradu (</a:t>
            </a:r>
            <a:r>
              <a:rPr lang="bs-Cyrl-BA" sz="1800" dirty="0" smtClean="0"/>
              <a:t>Scratch)</a:t>
            </a:r>
            <a:r>
              <a:rPr lang="sr-Latn-BA" sz="1800" dirty="0" smtClean="0"/>
              <a:t>i</a:t>
            </a:r>
            <a:r>
              <a:rPr lang="bs-Cyrl-BA" sz="1800" dirty="0" smtClean="0"/>
              <a:t> </a:t>
            </a:r>
            <a:r>
              <a:rPr lang="sr-Latn-BA" sz="1800" dirty="0"/>
              <a:t>i</a:t>
            </a:r>
            <a:r>
              <a:rPr lang="bs-Cyrl-BA" sz="1800" dirty="0" smtClean="0"/>
              <a:t>zrad</a:t>
            </a:r>
            <a:r>
              <a:rPr lang="sr-Latn-BA" sz="1800" dirty="0" smtClean="0"/>
              <a:t>u</a:t>
            </a:r>
            <a:r>
              <a:rPr lang="bs-Cyrl-BA" sz="1800" dirty="0" smtClean="0"/>
              <a:t> </a:t>
            </a:r>
            <a:r>
              <a:rPr lang="bs-Cyrl-BA" sz="1800" dirty="0"/>
              <a:t>projekta po sopstvenom algoritmu u programu za vizuelnu izradu (Scratch</a:t>
            </a:r>
            <a:r>
              <a:rPr lang="bs-Cyrl-BA" sz="1800" dirty="0" smtClean="0"/>
              <a:t>)</a:t>
            </a:r>
            <a:r>
              <a:rPr lang="sr-Latn-BA" sz="1800" dirty="0" smtClean="0"/>
              <a:t>.</a:t>
            </a:r>
            <a:endParaRPr lang="en-US" sz="1800" dirty="0"/>
          </a:p>
          <a:p>
            <a:r>
              <a:rPr lang="hr-HR" dirty="0"/>
              <a:t> </a:t>
            </a:r>
            <a:endParaRPr lang="en-US" dirty="0"/>
          </a:p>
          <a:p>
            <a:endParaRPr lang="sr-Latn-B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r-Latn-BA" dirty="0" smtClean="0"/>
              <a:t>Ispitanici su upoznati sa </a:t>
            </a:r>
            <a:r>
              <a:rPr lang="sr-Cyrl-BA" dirty="0" smtClean="0"/>
              <a:t>povred</a:t>
            </a:r>
            <a:r>
              <a:rPr lang="sr-Latn-BA" dirty="0" smtClean="0"/>
              <a:t>om</a:t>
            </a:r>
            <a:r>
              <a:rPr lang="sr-Cyrl-BA" dirty="0" smtClean="0"/>
              <a:t> </a:t>
            </a:r>
            <a:r>
              <a:rPr lang="sr-Cyrl-BA" dirty="0"/>
              <a:t>autorskih prava prilikom korištenja digitalnih </a:t>
            </a:r>
            <a:r>
              <a:rPr lang="sr-Cyrl-BA" dirty="0" smtClean="0"/>
              <a:t>sadržaja</a:t>
            </a:r>
            <a:r>
              <a:rPr lang="sr-Latn-BA" dirty="0" smtClean="0"/>
              <a:t>:</a:t>
            </a:r>
            <a:endParaRPr lang="sr-Latn-BA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92" y="5210412"/>
            <a:ext cx="1094116" cy="961787"/>
          </a:xfrm>
        </p:spPr>
      </p:pic>
    </p:spTree>
    <p:extLst>
      <p:ext uri="{BB962C8B-B14F-4D97-AF65-F5344CB8AC3E}">
        <p14:creationId xmlns:p14="http://schemas.microsoft.com/office/powerpoint/2010/main" val="29635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Custom 62">
      <a:dk1>
        <a:srgbClr val="000000"/>
      </a:dk1>
      <a:lt1>
        <a:srgbClr val="FFFFFF"/>
      </a:lt1>
      <a:dk2>
        <a:srgbClr val="322441"/>
      </a:dk2>
      <a:lt2>
        <a:srgbClr val="E8E8E2"/>
      </a:lt2>
      <a:accent1>
        <a:srgbClr val="3F3DE3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assic-Corporate_Teach a Course_02_Win32_MO - v3" id="{9EE2A5A3-E40E-40AC-9760-FB610F2897F3}" vid="{7FC277D3-686C-411B-BE49-3E65515A7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F16D9-EB65-4F11-9CD9-58377B437CF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A09386F-CDB5-4CE9-AE70-AE4E53A63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5060F-1094-41F3-95E3-03DA10677C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slides</Template>
  <TotalTime>0</TotalTime>
  <Words>1078</Words>
  <Application>Microsoft Office PowerPoint</Application>
  <PresentationFormat>Widescreen</PresentationFormat>
  <Paragraphs>101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RetrospectVTI</vt:lpstr>
      <vt:lpstr>Uloga i značaj digitalne pismenosti u obrazovanju</vt:lpstr>
      <vt:lpstr>Medisko-informaciona pismenost</vt:lpstr>
      <vt:lpstr>Digitalna pismenost nastavnika posebno je važna, jer se od njih očekuje da adekvatno pripreme đake za svakodnevno snalaženje u digitalnom okruženju i da im pomognu u primjeni digitalnih alata </vt:lpstr>
      <vt:lpstr>Digitalne kompetencije nastavnika</vt:lpstr>
      <vt:lpstr>Rezultati istraživanja digitalnih kompetencija nastanika razredne nastave u Republici Srpskoj</vt:lpstr>
      <vt:lpstr>Pet kategorija digitalnih kompetencija </vt:lpstr>
      <vt:lpstr>REZULTATI ISTRAŽIVANJA - Informaciona pismenost sa upotrebom dostupnih podataka</vt:lpstr>
      <vt:lpstr>REZULTATI ISTRAŽIVANJA - Komunikacija i interakcija  </vt:lpstr>
      <vt:lpstr>REZULTATI ISTRAŽIVANJA - Kreiranje digitalnog sadržaja   </vt:lpstr>
      <vt:lpstr>REZULTATI ISTRAŽIVANJA - Sigurnost</vt:lpstr>
      <vt:lpstr>REZULTATI ISTRAŽIVANJA – Rješavanje problema   </vt:lpstr>
      <vt:lpstr>Zaključci</vt:lpstr>
      <vt:lpstr>Preporuke</vt:lpstr>
      <vt:lpstr>Hvala vam!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2024-12-06T11:07:36Z</dcterms:created>
  <dcterms:modified xsi:type="dcterms:W3CDTF">2024-12-12T18:12:05Z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