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30"/>
  </p:notesMasterIdLst>
  <p:sldIdLst>
    <p:sldId id="256" r:id="rId3"/>
    <p:sldId id="306" r:id="rId4"/>
    <p:sldId id="276" r:id="rId5"/>
    <p:sldId id="318" r:id="rId6"/>
    <p:sldId id="260" r:id="rId7"/>
    <p:sldId id="307" r:id="rId8"/>
    <p:sldId id="308" r:id="rId9"/>
    <p:sldId id="309" r:id="rId10"/>
    <p:sldId id="319" r:id="rId11"/>
    <p:sldId id="283" r:id="rId12"/>
    <p:sldId id="282" r:id="rId13"/>
    <p:sldId id="310" r:id="rId14"/>
    <p:sldId id="311" r:id="rId15"/>
    <p:sldId id="265" r:id="rId16"/>
    <p:sldId id="266" r:id="rId17"/>
    <p:sldId id="268" r:id="rId18"/>
    <p:sldId id="269" r:id="rId19"/>
    <p:sldId id="304" r:id="rId20"/>
    <p:sldId id="305" r:id="rId21"/>
    <p:sldId id="262" r:id="rId22"/>
    <p:sldId id="261" r:id="rId23"/>
    <p:sldId id="313" r:id="rId24"/>
    <p:sldId id="314" r:id="rId25"/>
    <p:sldId id="315" r:id="rId26"/>
    <p:sldId id="317" r:id="rId27"/>
    <p:sldId id="312" r:id="rId28"/>
    <p:sldId id="316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47" d="100"/>
          <a:sy n="147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28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37327" y="837310"/>
            <a:ext cx="3390393" cy="87722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837310"/>
            <a:ext cx="3949992" cy="270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-140407" y="4968932"/>
            <a:ext cx="9448584" cy="24938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4751003" y="4653311"/>
            <a:ext cx="3572394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8001" y="1443516"/>
            <a:ext cx="3678568" cy="13699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08001" y="2813451"/>
            <a:ext cx="3678568" cy="78917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1086690"/>
            <a:ext cx="3949992" cy="27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1086690"/>
            <a:ext cx="418148" cy="251593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8105172" y="87718"/>
            <a:ext cx="948955" cy="66985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002783" y="3755761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010757" y="717697"/>
            <a:ext cx="7122484" cy="26237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9960" y="721684"/>
            <a:ext cx="3600417" cy="92104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>
            <a:off x="4003157" y="717697"/>
            <a:ext cx="4968063" cy="362836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9960" y="1718746"/>
            <a:ext cx="3600417" cy="262731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61161" y="1393130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icture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0" y="601426"/>
            <a:ext cx="149520" cy="82599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855253" y="4653311"/>
            <a:ext cx="1444220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95138" y="155978"/>
            <a:ext cx="540763" cy="3707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bs-Latn-BA" dirty="0"/>
              <a:t>Formativno ocjenjivanje u online nastavi</a:t>
            </a:r>
            <a:endParaRPr sz="3600" b="1" i="0" u="none" strike="noStrike" cap="none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bs-Latn-BA" dirty="0"/>
              <a:t>Azra Šoše prof., eTwinning ambasadorica Bosne i Hercegovine</a:t>
            </a:r>
            <a:endParaRPr sz="1400" b="0" i="0" u="none" strike="noStrike" cap="none" dirty="0">
              <a:solidFill>
                <a:srgbClr val="5B91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83518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/>
              <a:t>Ispitivanje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s-Latn-BA" sz="2800" b="1" dirty="0"/>
              <a:t> uz pomoć računala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s-Latn-BA" sz="2800" b="1" dirty="0"/>
              <a:t>zasnovano na upotrebi računara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s-Latn-BA" sz="2800" b="1" dirty="0"/>
              <a:t>online</a:t>
            </a:r>
          </a:p>
          <a:p>
            <a:pPr marL="457200" indent="-457200">
              <a:buFont typeface="Wingdings" pitchFamily="2" charset="2"/>
              <a:buChar char="Ø"/>
            </a:pPr>
            <a:endParaRPr lang="bs-Latn-BA" sz="2800" b="1" dirty="0"/>
          </a:p>
        </p:txBody>
      </p:sp>
    </p:spTree>
    <p:extLst>
      <p:ext uri="{BB962C8B-B14F-4D97-AF65-F5344CB8AC3E}">
        <p14:creationId xmlns:p14="http://schemas.microsoft.com/office/powerpoint/2010/main" val="364252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b="1" dirty="0"/>
              <a:t>Alati za formativno ocjenjivanje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059582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/>
          </a:p>
          <a:p>
            <a:endParaRPr lang="bs-Latn-BA" dirty="0"/>
          </a:p>
        </p:txBody>
      </p:sp>
      <p:sp>
        <p:nvSpPr>
          <p:cNvPr id="3" name="Rectangle 2"/>
          <p:cNvSpPr/>
          <p:nvPr/>
        </p:nvSpPr>
        <p:spPr>
          <a:xfrm>
            <a:off x="971600" y="1203598"/>
            <a:ext cx="4434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3200" b="1" i="1" dirty="0"/>
              <a:t>Google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2202418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 Google Classroom koristi preko 40 miliona nastavnika i učenika širom svijeta.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61" y="2636291"/>
            <a:ext cx="2064992" cy="15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1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327901" cy="581846"/>
          </a:xfrm>
        </p:spPr>
        <p:txBody>
          <a:bodyPr/>
          <a:lstStyle/>
          <a:p>
            <a:br>
              <a:rPr lang="bs-Latn-BA" dirty="0"/>
            </a:br>
            <a:endParaRPr lang="bs-Latn-BA" dirty="0"/>
          </a:p>
        </p:txBody>
      </p:sp>
      <p:sp>
        <p:nvSpPr>
          <p:cNvPr id="3" name="Rectangle 2"/>
          <p:cNvSpPr/>
          <p:nvPr/>
        </p:nvSpPr>
        <p:spPr>
          <a:xfrm>
            <a:off x="1691680" y="987574"/>
            <a:ext cx="5166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s-Latn-BA" dirty="0"/>
              <a:t>omogućava kreiranje virtualne učionice na vrlo jednostavan način.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s-Latn-BA" dirty="0"/>
              <a:t>nastavnik može otvoriti više virtuelnih učionica za učenike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s-Latn-BA" dirty="0"/>
              <a:t>nastavniku je na raspolaganju dijeljenje digitalnih sadržaja učenicima, zadavanje zadataka, praćenje njihovog rada te davanje povratnih informacija.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571750"/>
            <a:ext cx="2210009" cy="18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3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Google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9869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s-Latn-BA" dirty="0"/>
          </a:p>
        </p:txBody>
      </p:sp>
      <p:sp>
        <p:nvSpPr>
          <p:cNvPr id="3" name="Rectangle 2"/>
          <p:cNvSpPr/>
          <p:nvPr/>
        </p:nvSpPr>
        <p:spPr>
          <a:xfrm>
            <a:off x="1187624" y="1563639"/>
            <a:ext cx="5670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s-Latn-BA" dirty="0"/>
              <a:t>nastavnik može integrisati različite Googleove alate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s-Latn-BA" dirty="0"/>
              <a:t>sigurno mjesto kojem mogu pristupiti samo nastavnik i njegovi učenici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02304"/>
            <a:ext cx="3456384" cy="221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69954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vi-VN" dirty="0"/>
              <a:t>obuhva</a:t>
            </a:r>
            <a:r>
              <a:rPr lang="bs-Latn-BA" dirty="0"/>
              <a:t>t</a:t>
            </a:r>
            <a:r>
              <a:rPr lang="vi-VN" dirty="0"/>
              <a:t>a sve elemente nastavnog procesa</a:t>
            </a:r>
            <a:endParaRPr lang="bs-Latn-B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7607"/>
            <a:ext cx="2808312" cy="38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327901" cy="576064"/>
          </a:xfrm>
        </p:spPr>
        <p:txBody>
          <a:bodyPr/>
          <a:lstStyle/>
          <a:p>
            <a:r>
              <a:rPr lang="vi-VN" sz="2000" b="1" dirty="0"/>
              <a:t>Priprema i objava nastavnih sadržaja</a:t>
            </a:r>
            <a:endParaRPr lang="bs-Latn-BA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755576" y="1779663"/>
            <a:ext cx="1800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Alati: </a:t>
            </a:r>
          </a:p>
          <a:p>
            <a:endParaRPr lang="bs-Latn-BA" dirty="0"/>
          </a:p>
          <a:p>
            <a:r>
              <a:rPr lang="vi-VN" dirty="0"/>
              <a:t>Google dokumenti, </a:t>
            </a:r>
            <a:endParaRPr lang="bs-Latn-BA" dirty="0"/>
          </a:p>
          <a:p>
            <a:r>
              <a:rPr lang="vi-VN" dirty="0"/>
              <a:t>Google prezentacije  Google tablice</a:t>
            </a:r>
            <a:endParaRPr lang="bs-Latn-BA" dirty="0"/>
          </a:p>
        </p:txBody>
      </p:sp>
      <p:sp>
        <p:nvSpPr>
          <p:cNvPr id="4" name="Rectangle 3"/>
          <p:cNvSpPr/>
          <p:nvPr/>
        </p:nvSpPr>
        <p:spPr>
          <a:xfrm>
            <a:off x="3200470" y="2417862"/>
            <a:ext cx="2743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/>
              <a:t>Google obrasci i Google kvizovi </a:t>
            </a:r>
          </a:p>
        </p:txBody>
      </p:sp>
    </p:spTree>
    <p:extLst>
      <p:ext uri="{BB962C8B-B14F-4D97-AF65-F5344CB8AC3E}">
        <p14:creationId xmlns:p14="http://schemas.microsoft.com/office/powerpoint/2010/main" val="358219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9502"/>
            <a:ext cx="8831957" cy="820869"/>
          </a:xfrm>
        </p:spPr>
        <p:txBody>
          <a:bodyPr/>
          <a:lstStyle/>
          <a:p>
            <a:r>
              <a:rPr lang="bs-Latn-BA" dirty="0"/>
              <a:t>Komunikacija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35646"/>
            <a:ext cx="2370262" cy="177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802035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U Google Classroom-u nastavnik može slati obavijesti i dozvoliti učenicima da na njih odgovaraju, a može otvoriti i posebne grupe</a:t>
            </a:r>
          </a:p>
        </p:txBody>
      </p:sp>
    </p:spTree>
    <p:extLst>
      <p:ext uri="{BB962C8B-B14F-4D97-AF65-F5344CB8AC3E}">
        <p14:creationId xmlns:p14="http://schemas.microsoft.com/office/powerpoint/2010/main" val="6670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vi-VN" sz="1600" dirty="0"/>
            </a:br>
            <a:r>
              <a:rPr lang="bs-Latn-BA" sz="2000" b="1" dirty="0"/>
              <a:t>Odabir načina rada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07654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dva načina korištenja – kao nastavnik ili kao učenik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50" y="1995686"/>
            <a:ext cx="2026915" cy="126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3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Kreiranje nove učionice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/>
              <a:t>Klikom na kreiranje nove učionice otvara se prozor u koji se mogu unijeti osnovni podaci o</a:t>
            </a:r>
            <a:br>
              <a:rPr lang="bs-Latn-BA" dirty="0"/>
            </a:br>
            <a:r>
              <a:rPr lang="bs-Latn-BA" dirty="0"/>
              <a:t>učionici. Obavezni podatak je naziv predmeta (učionice), a kao izbor nude se još podaci</a:t>
            </a:r>
            <a:br>
              <a:rPr lang="bs-Latn-BA" dirty="0"/>
            </a:br>
            <a:r>
              <a:rPr lang="bs-Latn-BA" dirty="0"/>
              <a:t>poput Odjeljenja, Predmeta i Učionice.</a:t>
            </a:r>
            <a:br>
              <a:rPr lang="bs-Latn-BA" dirty="0"/>
            </a:br>
            <a:br>
              <a:rPr lang="bs-Latn-BA" dirty="0"/>
            </a:br>
            <a:endParaRPr lang="bs-Latn-B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9782"/>
            <a:ext cx="4548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1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452563"/>
            <a:ext cx="30194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60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7231"/>
            <a:ext cx="4508494" cy="363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6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1563639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Na naslovnici virtuelne učionice, u dijelu Stream nastavnik postavlja rasprave, odgovara na njih, objavljuje dokumente kao priloge sa svog računara ili s Google Diska, kao i poveznice na druge sadržaje na internetu.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699542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000" b="1" dirty="0"/>
              <a:t>Naslovnica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9137"/>
            <a:ext cx="3242937" cy="257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22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267494"/>
            <a:ext cx="208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2000" b="1" dirty="0"/>
              <a:t>Školska zadaća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059583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Odjeljak Školska zadaća vidljiv je na Streamu, a na taj se način objavljuje zadatak, školska</a:t>
            </a:r>
          </a:p>
          <a:p>
            <a:r>
              <a:rPr lang="bs-Latn-BA" dirty="0"/>
              <a:t>ili domaća zadaća, pitanje ili druga vrsta uputstva učenicima.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1630"/>
            <a:ext cx="4445598" cy="193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9542"/>
            <a:ext cx="6606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Školska zadaća se može dodijeliti t</a:t>
            </a:r>
            <a:r>
              <a:rPr lang="bs-Latn-BA" dirty="0"/>
              <a:t>a</a:t>
            </a:r>
            <a:r>
              <a:rPr lang="vi-VN" dirty="0"/>
              <a:t>čno određenom polazniku ili svima. U postavkama</a:t>
            </a:r>
            <a:r>
              <a:rPr lang="bs-Latn-BA" dirty="0"/>
              <a:t> </a:t>
            </a:r>
            <a:r>
              <a:rPr lang="vi-VN" dirty="0"/>
              <a:t>zadataka moguće je odrediti vrijeme dostupnosti, rok za izradu, bodove i druge parametre.</a:t>
            </a:r>
          </a:p>
          <a:p>
            <a:r>
              <a:rPr lang="vi-VN" dirty="0"/>
              <a:t>Unutar </a:t>
            </a:r>
            <a:r>
              <a:rPr lang="bs-Latn-BA" dirty="0"/>
              <a:t>dijela</a:t>
            </a:r>
            <a:r>
              <a:rPr lang="vi-VN" dirty="0"/>
              <a:t> Školska zadaća postoji mogućnost ocjenjivanja ili davanja povratne</a:t>
            </a:r>
          </a:p>
          <a:p>
            <a:r>
              <a:rPr lang="vi-VN" dirty="0"/>
              <a:t>informacije. </a:t>
            </a:r>
            <a:endParaRPr lang="bs-Latn-B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9702"/>
            <a:ext cx="4095924" cy="194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49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435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s-Latn-BA" dirty="0"/>
              <a:t>učenicima se mogu postavljati pitanja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s-Latn-BA" dirty="0"/>
              <a:t>pitanjima se mogu dodati datoteke, poveznice, mogu se postaviti opcije kratkih odgovora ili pak višestrukih odgovora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5766"/>
            <a:ext cx="22479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69971"/>
            <a:ext cx="12668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6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059583"/>
            <a:ext cx="5454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Ocjene</a:t>
            </a:r>
          </a:p>
          <a:p>
            <a:r>
              <a:rPr lang="bs-Latn-BA" dirty="0"/>
              <a:t>Unutar sistemaa Google Classroom nastavnik može pratiti uspjeh učenika kroz alat za unos ocjena.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83718"/>
            <a:ext cx="50768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1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2787774"/>
            <a:ext cx="4352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/>
              <a:t>https://www.albert.io/blog/tools-for-distance-learning/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4370"/>
            <a:ext cx="3927414" cy="202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1910"/>
            <a:ext cx="2209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34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275606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400" b="1" dirty="0"/>
              <a:t>„Kreativnost zahtjeva hrabrost da se odvojimo od sigurnog.“ Erih From</a:t>
            </a:r>
          </a:p>
        </p:txBody>
      </p:sp>
    </p:spTree>
    <p:extLst>
      <p:ext uri="{BB962C8B-B14F-4D97-AF65-F5344CB8AC3E}">
        <p14:creationId xmlns:p14="http://schemas.microsoft.com/office/powerpoint/2010/main" val="3474350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1590"/>
            <a:ext cx="3012728" cy="255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6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1800" dirty="0"/>
              <a:t>Digitalna tehnologija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127560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s-Latn-BA" sz="1600" b="1" dirty="0"/>
              <a:t>MOGUĆNOSTI</a:t>
            </a:r>
            <a:r>
              <a:rPr lang="bs-Latn-BA" dirty="0"/>
              <a:t>  - aktivno uključivanje učenika u praćenje i vrednovanje vlastitoga napretka.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4" y="2283718"/>
            <a:ext cx="3793485" cy="154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1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843559"/>
            <a:ext cx="5742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b="1" dirty="0"/>
              <a:t>CILJ SAVREMENE ŠKOLE </a:t>
            </a:r>
            <a:r>
              <a:rPr lang="bs-Latn-BA" dirty="0"/>
              <a:t>- nastavu usmjeriti na učenika te potaknuti aktivnost učenika u nastavnom procesu.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957303"/>
            <a:ext cx="2304256" cy="182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7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95536" y="411510"/>
            <a:ext cx="8328000" cy="57359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r>
              <a:rPr lang="vi-VN" dirty="0"/>
              <a:t>Formativno vrednovanje</a:t>
            </a:r>
            <a:br>
              <a:rPr lang="vi-VN" dirty="0"/>
            </a:br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dt" idx="10"/>
          </p:nvPr>
        </p:nvSpPr>
        <p:spPr>
          <a:xfrm>
            <a:off x="6195223" y="4638345"/>
            <a:ext cx="683999" cy="273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s-Latn-BA" dirty="0"/>
              <a:t>20.3.2018.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07999" y="1203599"/>
            <a:ext cx="8328000" cy="322888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q"/>
            </a:pPr>
            <a:endParaRPr lang="bs-Latn-BA" dirty="0"/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vi-VN" dirty="0"/>
              <a:t>Odvija</a:t>
            </a:r>
            <a:r>
              <a:rPr lang="bs-Latn-BA" dirty="0"/>
              <a:t> se </a:t>
            </a:r>
            <a:r>
              <a:rPr lang="vi-VN" dirty="0"/>
              <a:t>uporedno s procesom učenja i poučavanja. </a:t>
            </a:r>
            <a:endParaRPr lang="bs-Latn-BA" dirty="0"/>
          </a:p>
          <a:p>
            <a:pPr lvl="0">
              <a:spcBef>
                <a:spcPts val="0"/>
              </a:spcBef>
              <a:buNone/>
            </a:pPr>
            <a:endParaRPr lang="bs-Latn-BA" dirty="0"/>
          </a:p>
          <a:p>
            <a:pPr lvl="0">
              <a:spcBef>
                <a:spcPts val="0"/>
              </a:spcBef>
              <a:buNone/>
            </a:pPr>
            <a:endParaRPr lang="bs-Latn-BA" dirty="0"/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bs-Latn-BA" dirty="0"/>
              <a:t>P</a:t>
            </a:r>
            <a:r>
              <a:rPr lang="vi-VN" dirty="0"/>
              <a:t>laniranom i kontinuiranom</a:t>
            </a:r>
            <a:r>
              <a:rPr lang="bs-Latn-BA" dirty="0"/>
              <a:t>  </a:t>
            </a:r>
            <a:r>
              <a:rPr lang="vi-VN" dirty="0"/>
              <a:t>praćenju učeničkog rada</a:t>
            </a:r>
            <a:r>
              <a:rPr lang="bs-Latn-BA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5646"/>
            <a:ext cx="2276639" cy="110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744278"/>
            <a:ext cx="1940818" cy="146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9788"/>
            <a:ext cx="3528392" cy="389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9742"/>
            <a:ext cx="2123707" cy="13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87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7462"/>
            <a:ext cx="5742384" cy="323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0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6650"/>
            <a:ext cx="7344816" cy="866987"/>
          </a:xfrm>
        </p:spPr>
        <p:txBody>
          <a:bodyPr/>
          <a:lstStyle/>
          <a:p>
            <a:r>
              <a:rPr lang="bs-Latn-BA" sz="2400" dirty="0"/>
              <a:t>Upotreba digitalne tehnologije u praćenju i vrednovanju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995686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vi-VN" b="1" dirty="0"/>
              <a:t>u svrhu praćenja i vrednovanja napretka učenika </a:t>
            </a:r>
            <a:endParaRPr lang="bs-Latn-BA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vi-VN" b="1" dirty="0"/>
              <a:t>omoguć</a:t>
            </a:r>
            <a:r>
              <a:rPr lang="bs-Latn-BA" b="1" dirty="0"/>
              <a:t>ava</a:t>
            </a:r>
            <a:r>
              <a:rPr lang="vi-VN" b="1" dirty="0"/>
              <a:t> fleksibilnije vrednovanje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vi-VN" b="1" dirty="0"/>
              <a:t>pozitivno ut</a:t>
            </a:r>
            <a:r>
              <a:rPr lang="bs-Latn-BA" b="1" dirty="0"/>
              <a:t>i</a:t>
            </a:r>
            <a:r>
              <a:rPr lang="vi-VN" b="1" dirty="0"/>
              <a:t>če na</a:t>
            </a:r>
            <a:r>
              <a:rPr lang="bs-Latn-BA" b="1" dirty="0"/>
              <a:t> </a:t>
            </a:r>
            <a:r>
              <a:rPr lang="vi-VN" b="1" dirty="0"/>
              <a:t>motivaciju učenika. 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5793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dirty="0"/>
              <a:t>Upotreba digitalne tehnologije u praćenju i vrednovanju</a:t>
            </a:r>
            <a:r>
              <a:rPr lang="bs-Latn-BA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125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dirty="0"/>
              <a:t>može oblikovati pozitivne obrasce za daljnji učenikov razvoj i</a:t>
            </a:r>
            <a:r>
              <a:rPr lang="bs-Latn-BA" dirty="0"/>
              <a:t> </a:t>
            </a:r>
            <a:r>
              <a:rPr lang="vi-VN" dirty="0"/>
              <a:t>pristup učenju. </a:t>
            </a:r>
            <a:endParaRPr lang="bs-Latn-BA" dirty="0"/>
          </a:p>
          <a:p>
            <a:pPr marL="285750" indent="-285750">
              <a:buFont typeface="Wingdings" pitchFamily="2" charset="2"/>
              <a:buChar char="v"/>
            </a:pPr>
            <a:r>
              <a:rPr lang="bs-Latn-BA" dirty="0"/>
              <a:t>s</a:t>
            </a:r>
            <a:r>
              <a:rPr lang="vi-VN" dirty="0"/>
              <a:t>vakodnevno</a:t>
            </a:r>
            <a:r>
              <a:rPr lang="bs-Latn-BA" dirty="0"/>
              <a:t> se</a:t>
            </a:r>
            <a:r>
              <a:rPr lang="vi-VN" dirty="0"/>
              <a:t> razvijaju novi alati, digitalne tehnologije i pospješuju s</a:t>
            </a:r>
            <a:r>
              <a:rPr lang="bs-Latn-BA" dirty="0"/>
              <a:t>istem</a:t>
            </a:r>
            <a:r>
              <a:rPr lang="vi-VN" dirty="0"/>
              <a:t>i za e-učenje.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39841"/>
            <a:ext cx="2448272" cy="15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496</Words>
  <Application>Microsoft Macintosh PowerPoint</Application>
  <PresentationFormat>On-screen Show (16:9)</PresentationFormat>
  <Paragraphs>61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Noto Sans Symbols</vt:lpstr>
      <vt:lpstr>Questrial</vt:lpstr>
      <vt:lpstr>Arial</vt:lpstr>
      <vt:lpstr>Wingdings</vt:lpstr>
      <vt:lpstr>simple-light-2</vt:lpstr>
      <vt:lpstr>Facet</vt:lpstr>
      <vt:lpstr>Formativno ocjenjivanje u online nastavi</vt:lpstr>
      <vt:lpstr>PowerPoint Presentation</vt:lpstr>
      <vt:lpstr>Digitalna tehnologija </vt:lpstr>
      <vt:lpstr>PowerPoint Presentation</vt:lpstr>
      <vt:lpstr>Formativno vrednovanje </vt:lpstr>
      <vt:lpstr>PowerPoint Presentation</vt:lpstr>
      <vt:lpstr>PowerPoint Presentation</vt:lpstr>
      <vt:lpstr>Upotreba digitalne tehnologije u praćenju i vrednovanju</vt:lpstr>
      <vt:lpstr>Upotreba digitalne tehnologije u praćenju i vrednovanju </vt:lpstr>
      <vt:lpstr>PowerPoint Presentation</vt:lpstr>
      <vt:lpstr>Alati za formativno ocjenjivanje</vt:lpstr>
      <vt:lpstr> </vt:lpstr>
      <vt:lpstr>Google Classroom</vt:lpstr>
      <vt:lpstr> </vt:lpstr>
      <vt:lpstr>Priprema i objava nastavnih sadržaja</vt:lpstr>
      <vt:lpstr>Komunikacija</vt:lpstr>
      <vt:lpstr> Odabir načina rada</vt:lpstr>
      <vt:lpstr>Kreiranje nove učionice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Almina Satrovic</dc:creator>
  <cp:lastModifiedBy>Microsoft Office User</cp:lastModifiedBy>
  <cp:revision>53</cp:revision>
  <dcterms:modified xsi:type="dcterms:W3CDTF">2020-03-30T07:13:20Z</dcterms:modified>
</cp:coreProperties>
</file>