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7" r:id="rId2"/>
  </p:sldMasterIdLst>
  <p:notesMasterIdLst>
    <p:notesMasterId r:id="rId24"/>
  </p:notesMasterIdLst>
  <p:sldIdLst>
    <p:sldId id="257" r:id="rId3"/>
    <p:sldId id="258" r:id="rId4"/>
    <p:sldId id="282" r:id="rId5"/>
    <p:sldId id="275" r:id="rId6"/>
    <p:sldId id="283" r:id="rId7"/>
    <p:sldId id="265" r:id="rId8"/>
    <p:sldId id="278" r:id="rId9"/>
    <p:sldId id="284" r:id="rId10"/>
    <p:sldId id="279" r:id="rId11"/>
    <p:sldId id="280" r:id="rId12"/>
    <p:sldId id="281" r:id="rId13"/>
    <p:sldId id="276" r:id="rId14"/>
    <p:sldId id="285" r:id="rId15"/>
    <p:sldId id="286" r:id="rId16"/>
    <p:sldId id="287" r:id="rId17"/>
    <p:sldId id="274" r:id="rId18"/>
    <p:sldId id="264" r:id="rId19"/>
    <p:sldId id="266" r:id="rId20"/>
    <p:sldId id="267" r:id="rId21"/>
    <p:sldId id="272" r:id="rId22"/>
    <p:sldId id="27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6281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1633490" y="3183810"/>
            <a:ext cx="5854488" cy="88008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0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649969" y="4166259"/>
            <a:ext cx="5838009" cy="2839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327" y="4657372"/>
            <a:ext cx="930116" cy="1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4751003" y="4653311"/>
            <a:ext cx="3572394" cy="24391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B296B"/>
              </a:buClr>
              <a:buSzPct val="25000"/>
              <a:buFont typeface="Arial"/>
              <a:buNone/>
            </a:pPr>
            <a:r>
              <a:rPr lang="en-GB" sz="1100" b="0" i="0" u="none" strike="noStrike" cap="none">
                <a:solidFill>
                  <a:srgbClr val="2B296B"/>
                </a:solidFill>
                <a:latin typeface="Questrial"/>
                <a:ea typeface="Questrial"/>
                <a:cs typeface="Questrial"/>
                <a:sym typeface="Questrial"/>
              </a:rPr>
              <a:t>www.etwinning.net</a:t>
            </a:r>
          </a:p>
        </p:txBody>
      </p:sp>
      <p:sp>
        <p:nvSpPr>
          <p:cNvPr id="78" name="Shape 78"/>
          <p:cNvSpPr/>
          <p:nvPr/>
        </p:nvSpPr>
        <p:spPr>
          <a:xfrm>
            <a:off x="0" y="3171444"/>
            <a:ext cx="1527464" cy="1278761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7616535" y="3171444"/>
            <a:ext cx="1527464" cy="1278761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003" y="421893"/>
            <a:ext cx="3949992" cy="2708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7372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07999" y="1315779"/>
            <a:ext cx="8327901" cy="311663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08001" y="1443516"/>
            <a:ext cx="3678568" cy="1369935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508001" y="2813451"/>
            <a:ext cx="3678568" cy="78917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500" b="0" i="0" u="none" strike="noStrike" cap="none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7293" y="1086690"/>
            <a:ext cx="3949992" cy="270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0" y="1086690"/>
            <a:ext cx="418148" cy="2515931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8105172" y="87718"/>
            <a:ext cx="948955" cy="669851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508000" y="1249832"/>
            <a:ext cx="407729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728830" y="1249832"/>
            <a:ext cx="410707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0" y="1108592"/>
            <a:ext cx="2175856" cy="6655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08000" y="1249832"/>
            <a:ext cx="407729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728830" y="1249832"/>
            <a:ext cx="4107071" cy="318258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5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01600" algn="l" rtl="0"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Questrial"/>
              <a:buChar char="●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143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0" y="1108592"/>
            <a:ext cx="2175856" cy="6655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507999" y="526745"/>
            <a:ext cx="8327901" cy="58184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0" y="467255"/>
            <a:ext cx="418149" cy="656207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010757" y="3353243"/>
            <a:ext cx="7122484" cy="42505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idx="2"/>
          </p:nvPr>
        </p:nvSpPr>
        <p:spPr>
          <a:xfrm>
            <a:off x="1010757" y="526745"/>
            <a:ext cx="7122484" cy="281474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1010757" y="3852979"/>
            <a:ext cx="7122484" cy="57943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1002783" y="3755761"/>
            <a:ext cx="1981896" cy="68579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010757" y="3353243"/>
            <a:ext cx="7122484" cy="42505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pic" idx="2"/>
          </p:nvPr>
        </p:nvSpPr>
        <p:spPr>
          <a:xfrm>
            <a:off x="1010757" y="526745"/>
            <a:ext cx="7122484" cy="281474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010757" y="3852979"/>
            <a:ext cx="7122484" cy="57943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3341488"/>
            <a:ext cx="917057" cy="436808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icture with 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601428"/>
            <a:ext cx="9144000" cy="3905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1010757" y="3353243"/>
            <a:ext cx="7122484" cy="42505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idx="2"/>
          </p:nvPr>
        </p:nvSpPr>
        <p:spPr>
          <a:xfrm>
            <a:off x="1010757" y="717697"/>
            <a:ext cx="7122484" cy="26237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1010757" y="3852979"/>
            <a:ext cx="7122484" cy="579436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Pictur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0" y="601428"/>
            <a:ext cx="9144000" cy="3905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229960" y="721684"/>
            <a:ext cx="3600417" cy="921045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Questrial"/>
              <a:buNone/>
              <a:def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idx="2"/>
          </p:nvPr>
        </p:nvSpPr>
        <p:spPr>
          <a:xfrm>
            <a:off x="4003157" y="717697"/>
            <a:ext cx="4968063" cy="362836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229960" y="1718746"/>
            <a:ext cx="3600417" cy="262731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Pictur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61161" y="601426"/>
            <a:ext cx="3973254" cy="8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pic" idx="2"/>
          </p:nvPr>
        </p:nvSpPr>
        <p:spPr>
          <a:xfrm>
            <a:off x="4346057" y="601427"/>
            <a:ext cx="4489844" cy="38309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261161" y="1502101"/>
            <a:ext cx="3973254" cy="293031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61161" y="1393130"/>
            <a:ext cx="1981896" cy="68579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Picture with 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261161" y="601426"/>
            <a:ext cx="3973254" cy="82599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pic" idx="2"/>
          </p:nvPr>
        </p:nvSpPr>
        <p:spPr>
          <a:xfrm>
            <a:off x="4346057" y="601427"/>
            <a:ext cx="4489844" cy="383098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91666"/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261161" y="1502101"/>
            <a:ext cx="3973254" cy="293031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8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7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0" y="601426"/>
            <a:ext cx="149520" cy="825993"/>
          </a:xfrm>
          <a:prstGeom prst="rect">
            <a:avLst/>
          </a:prstGeom>
          <a:solidFill>
            <a:srgbClr val="F3CD4C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076251" y="341361"/>
            <a:ext cx="6642985" cy="2752713"/>
          </a:xfrm>
          <a:prstGeom prst="roundRect">
            <a:avLst>
              <a:gd name="adj" fmla="val 4790"/>
            </a:avLst>
          </a:prstGeom>
          <a:solidFill>
            <a:srgbClr val="FFE6A2">
              <a:alpha val="29803"/>
            </a:srgbClr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1368349" y="457200"/>
            <a:ext cx="6070600" cy="22669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3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1694453" y="2738863"/>
            <a:ext cx="5418393" cy="2857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5B91C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2"/>
          </p:nvPr>
        </p:nvSpPr>
        <p:spPr>
          <a:xfrm>
            <a:off x="1177850" y="3169387"/>
            <a:ext cx="6447501" cy="117822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100" b="0" i="0" u="none" strike="noStrike" cap="none">
                <a:solidFill>
                  <a:srgbClr val="888A8B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076251" y="592783"/>
            <a:ext cx="457199" cy="43858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6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7339607" y="2164917"/>
            <a:ext cx="457199" cy="43858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6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0" y="4507097"/>
            <a:ext cx="9144000" cy="56565"/>
          </a:xfrm>
          <a:prstGeom prst="rect">
            <a:avLst/>
          </a:prstGeom>
          <a:solidFill>
            <a:srgbClr val="2B296B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501" cy="990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ct val="40740"/>
              <a:buFont typeface="Questrial"/>
              <a:buNone/>
              <a:defRPr sz="27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08000" y="1620441"/>
            <a:ext cx="6447501" cy="291057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54000" marR="0" lvl="0" indent="-1905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8571"/>
              <a:buFont typeface="Noto Sans Symbols"/>
              <a:buChar char="▶"/>
              <a:defRPr sz="14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558800" marR="0" lvl="1" indent="-152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Noto Sans Symbols"/>
              <a:buChar char="▶"/>
              <a:defRPr sz="12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863600" marR="0" lvl="2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2727"/>
              <a:buFont typeface="Noto Sans Symbols"/>
              <a:buChar char="▶"/>
              <a:defRPr sz="11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06500" marR="0" lvl="3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49400" marR="0" lvl="4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92300" marR="0" lvl="5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235200" marR="0" lvl="6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578100" marR="0" lvl="7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921000" marR="0" lvl="8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77777"/>
              <a:buFont typeface="Noto Sans Symbols"/>
              <a:buChar char="▶"/>
              <a:defRPr sz="900" b="0" i="0" u="none" strike="noStrike" cap="none">
                <a:solidFill>
                  <a:srgbClr val="2F5B7A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195223" y="4638345"/>
            <a:ext cx="683954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37500"/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1489950" y="4638345"/>
            <a:ext cx="4602505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37500"/>
              <a:buNone/>
              <a:defRPr sz="800" b="0" i="0" u="none" strike="noStrike" cap="non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23398" y="4638345"/>
            <a:ext cx="512504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1" i="0" u="none" strike="noStrike" cap="none">
                <a:solidFill>
                  <a:schemeClr val="accent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GB" sz="800" b="1" i="0" u="none" strike="noStrike" cap="none">
              <a:solidFill>
                <a:schemeClr val="accent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7327" y="4657372"/>
            <a:ext cx="930116" cy="18826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6855253" y="4653311"/>
            <a:ext cx="1444220" cy="24391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B296B"/>
              </a:buClr>
              <a:buSzPct val="25000"/>
              <a:buFont typeface="Arial"/>
              <a:buNone/>
            </a:pPr>
            <a:r>
              <a:rPr lang="en-GB" sz="1100" b="0" i="0" u="none" strike="noStrike" cap="none">
                <a:solidFill>
                  <a:srgbClr val="2B296B"/>
                </a:solidFill>
                <a:latin typeface="Questrial"/>
                <a:ea typeface="Questrial"/>
                <a:cs typeface="Questrial"/>
                <a:sym typeface="Questrial"/>
              </a:rPr>
              <a:t>www.etwinning.net</a:t>
            </a:r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295138" y="155978"/>
            <a:ext cx="540763" cy="3707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ctrTitle"/>
          </p:nvPr>
        </p:nvSpPr>
        <p:spPr>
          <a:xfrm>
            <a:off x="1763688" y="3183810"/>
            <a:ext cx="5724301" cy="684084"/>
          </a:xfrm>
          <a:prstGeom prst="rect">
            <a:avLst/>
          </a:prstGeom>
        </p:spPr>
        <p:txBody>
          <a:bodyPr lIns="68575" tIns="68575" rIns="68575" bIns="6857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bs-Latn-BA" dirty="0" smtClean="0"/>
              <a:t>Twinspace</a:t>
            </a:r>
            <a:endParaRPr dirty="0"/>
          </a:p>
        </p:txBody>
      </p:sp>
      <p:sp>
        <p:nvSpPr>
          <p:cNvPr id="217" name="Shape 217"/>
          <p:cNvSpPr txBox="1">
            <a:spLocks noGrp="1"/>
          </p:cNvSpPr>
          <p:nvPr>
            <p:ph type="subTitle" idx="1"/>
          </p:nvPr>
        </p:nvSpPr>
        <p:spPr>
          <a:xfrm>
            <a:off x="1649969" y="4166259"/>
            <a:ext cx="5838000" cy="283800"/>
          </a:xfrm>
          <a:prstGeom prst="rect">
            <a:avLst/>
          </a:prstGeom>
        </p:spPr>
        <p:txBody>
          <a:bodyPr lIns="68575" tIns="68575" rIns="68575" bIns="6857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bs-Latn-BA" dirty="0"/>
              <a:t>Azra Šoše, eTwinning </a:t>
            </a:r>
            <a:r>
              <a:rPr lang="bs-Latn-BA" dirty="0" smtClean="0"/>
              <a:t>ambasador</a:t>
            </a:r>
          </a:p>
          <a:p>
            <a:pPr lvl="0">
              <a:spcBef>
                <a:spcPts val="0"/>
              </a:spcBef>
            </a:pPr>
            <a:r>
              <a:rPr lang="bs-Latn-BA" dirty="0" smtClean="0"/>
              <a:t>Doboj , 11. i 12.10. 2018.godine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Uređivanje stranice</a:t>
            </a:r>
            <a:endParaRPr lang="bs-Latn-B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9"/>
            <a:ext cx="729615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Uređivanje stranice</a:t>
            </a:r>
            <a:endParaRPr lang="bs-Latn-B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3598"/>
            <a:ext cx="6837387" cy="32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Različite opcije na Twinspace-u</a:t>
            </a:r>
            <a:endParaRPr lang="bs-Latn-BA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75606"/>
            <a:ext cx="5654724" cy="277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915566"/>
            <a:ext cx="26642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s-Latn-BA" dirty="0" smtClean="0"/>
          </a:p>
          <a:p>
            <a:endParaRPr lang="bs-Latn-BA" dirty="0" smtClean="0"/>
          </a:p>
          <a:p>
            <a:r>
              <a:rPr lang="bs-Latn-BA" b="1" dirty="0" smtClean="0"/>
              <a:t>MATERIJALI / MATERIALS</a:t>
            </a:r>
          </a:p>
          <a:p>
            <a:endParaRPr lang="bs-Latn-BA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s-Latn-BA" dirty="0" smtClean="0"/>
              <a:t>ovdje </a:t>
            </a:r>
            <a:r>
              <a:rPr lang="bs-Latn-BA" dirty="0"/>
              <a:t>se nalazi pregled svih objavljenih materijala - slika, videozapisa, ostalih </a:t>
            </a:r>
            <a:r>
              <a:rPr lang="bs-Latn-BA" dirty="0" smtClean="0"/>
              <a:t>datoteka  (word</a:t>
            </a:r>
            <a:r>
              <a:rPr lang="bs-Latn-BA" dirty="0"/>
              <a:t>, excel, pdf</a:t>
            </a:r>
            <a:r>
              <a:rPr lang="bs-Latn-BA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bs-Latn-B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s-Latn-BA" dirty="0" smtClean="0"/>
              <a:t> </a:t>
            </a:r>
            <a:r>
              <a:rPr lang="bs-Latn-BA" dirty="0"/>
              <a:t>klikom na </a:t>
            </a:r>
            <a:r>
              <a:rPr lang="bs-Latn-BA" dirty="0" smtClean="0"/>
              <a:t>Slike, Video snimci </a:t>
            </a:r>
            <a:r>
              <a:rPr lang="bs-Latn-BA" dirty="0"/>
              <a:t>ili </a:t>
            </a:r>
            <a:r>
              <a:rPr lang="bs-Latn-BA" dirty="0" smtClean="0"/>
              <a:t>Datoteke </a:t>
            </a:r>
            <a:r>
              <a:rPr lang="bs-Latn-BA" dirty="0"/>
              <a:t>otvara se popis učitanih </a:t>
            </a:r>
            <a:r>
              <a:rPr lang="bs-Latn-BA" dirty="0" smtClean="0"/>
              <a:t>datoteka organizovanih u albume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6195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Forumi</a:t>
            </a:r>
            <a:endParaRPr lang="bs-Latn-B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87575"/>
            <a:ext cx="8886825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2427734"/>
            <a:ext cx="1152128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dirty="0" smtClean="0">
                <a:solidFill>
                  <a:schemeClr val="tx1"/>
                </a:solidFill>
              </a:rPr>
              <a:t>Popis foruma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2859782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dirty="0" smtClean="0">
                <a:solidFill>
                  <a:schemeClr val="tx1"/>
                </a:solidFill>
              </a:rPr>
              <a:t>Napravite novi forum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6296" y="2427734"/>
            <a:ext cx="158417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 smtClean="0">
                <a:solidFill>
                  <a:schemeClr val="tx1"/>
                </a:solidFill>
              </a:rPr>
              <a:t>Najnovije objave na svim forumima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6296" y="3363838"/>
            <a:ext cx="1779117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 smtClean="0">
                <a:solidFill>
                  <a:schemeClr val="tx1"/>
                </a:solidFill>
              </a:rPr>
              <a:t>Vaše najnovije objave na forumima</a:t>
            </a:r>
            <a:endParaRPr lang="bs-Latn-BA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0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Chat ( Pričaonica)</a:t>
            </a:r>
            <a:endParaRPr lang="bs-Latn-B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7574"/>
            <a:ext cx="5793085" cy="35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6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Učesnici u projektu -  dodavanje novih članova</a:t>
            </a:r>
            <a:endParaRPr lang="bs-Latn-BA" dirty="0"/>
          </a:p>
        </p:txBody>
      </p:sp>
      <p:sp>
        <p:nvSpPr>
          <p:cNvPr id="3" name="Oval 2"/>
          <p:cNvSpPr/>
          <p:nvPr/>
        </p:nvSpPr>
        <p:spPr>
          <a:xfrm>
            <a:off x="251520" y="2695677"/>
            <a:ext cx="1440160" cy="97210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 smtClean="0">
                <a:solidFill>
                  <a:schemeClr val="tx1"/>
                </a:solidFill>
              </a:rPr>
              <a:t>Odaberite koga želite pozvati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380312" y="1308000"/>
            <a:ext cx="1872208" cy="9757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100" dirty="0" smtClean="0">
                <a:solidFill>
                  <a:schemeClr val="tx1"/>
                </a:solidFill>
              </a:rPr>
              <a:t>Kliknite „Pozovite člano</a:t>
            </a:r>
            <a:r>
              <a:rPr lang="bs-Latn-BA" sz="1100" i="1" dirty="0" smtClean="0">
                <a:solidFill>
                  <a:schemeClr val="tx1"/>
                </a:solidFill>
              </a:rPr>
              <a:t>ve</a:t>
            </a:r>
            <a:r>
              <a:rPr lang="bs-Latn-BA" sz="1100" i="1" dirty="0">
                <a:solidFill>
                  <a:schemeClr val="tx1"/>
                </a:solidFill>
              </a:rPr>
              <a:t>“ za dodavanje</a:t>
            </a:r>
          </a:p>
          <a:p>
            <a:r>
              <a:rPr lang="bs-Latn-BA" sz="1100" dirty="0">
                <a:solidFill>
                  <a:schemeClr val="tx1"/>
                </a:solidFill>
              </a:rPr>
              <a:t>novih članova na </a:t>
            </a:r>
            <a:r>
              <a:rPr lang="bs-Latn-BA" sz="1100" dirty="0" smtClean="0">
                <a:solidFill>
                  <a:schemeClr val="tx1"/>
                </a:solidFill>
              </a:rPr>
              <a:t>vaš TwinSpace</a:t>
            </a:r>
            <a:endParaRPr lang="bs-Latn-BA" sz="11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8000"/>
            <a:ext cx="6480720" cy="82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29264"/>
            <a:ext cx="16097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77" y="2427734"/>
            <a:ext cx="4449039" cy="8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724128" y="3280120"/>
            <a:ext cx="1872208" cy="101982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Popunite podatke </a:t>
            </a:r>
            <a:r>
              <a:rPr lang="bs-Latn-BA" sz="1200" dirty="0" smtClean="0">
                <a:solidFill>
                  <a:schemeClr val="tx1"/>
                </a:solidFill>
              </a:rPr>
              <a:t>za učenika ili učenike </a:t>
            </a:r>
            <a:r>
              <a:rPr lang="bs-Latn-BA" sz="1200" dirty="0">
                <a:solidFill>
                  <a:schemeClr val="tx1"/>
                </a:solidFill>
              </a:rPr>
              <a:t>koje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želite dodati.</a:t>
            </a:r>
          </a:p>
        </p:txBody>
      </p:sp>
      <p:cxnSp>
        <p:nvCxnSpPr>
          <p:cNvPr id="9" name="Straight Arrow Connector 8"/>
          <p:cNvCxnSpPr>
            <a:stCxn id="4" idx="0"/>
          </p:cNvCxnSpPr>
          <p:nvPr/>
        </p:nvCxnSpPr>
        <p:spPr>
          <a:xfrm flipH="1">
            <a:off x="7380312" y="1308000"/>
            <a:ext cx="936104" cy="111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47664" y="3181731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32240" y="3038901"/>
            <a:ext cx="144016" cy="4689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Zašto?</a:t>
            </a:r>
            <a:endParaRPr lang="bs-Latn-BA" dirty="0"/>
          </a:p>
        </p:txBody>
      </p:sp>
      <p:sp>
        <p:nvSpPr>
          <p:cNvPr id="4" name="Rectangle 3"/>
          <p:cNvSpPr/>
          <p:nvPr/>
        </p:nvSpPr>
        <p:spPr>
          <a:xfrm>
            <a:off x="1187625" y="1851670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bs-Latn-BA" dirty="0"/>
              <a:t>eTwinning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35646"/>
            <a:ext cx="34750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9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Nastava utemeljena na eTwinning projektima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7944" y="1556088"/>
            <a:ext cx="3600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vi-VN" dirty="0"/>
              <a:t>Povećanje informatičke pismenosti, </a:t>
            </a:r>
            <a:r>
              <a:rPr lang="vi-VN" dirty="0" smtClean="0"/>
              <a:t>jezičnih</a:t>
            </a:r>
            <a:r>
              <a:rPr lang="bs-Latn-BA" dirty="0" smtClean="0"/>
              <a:t>  </a:t>
            </a:r>
            <a:r>
              <a:rPr lang="vi-VN" dirty="0" smtClean="0"/>
              <a:t>kompetencija</a:t>
            </a:r>
            <a:r>
              <a:rPr lang="vi-VN" dirty="0"/>
              <a:t>, poduzetničkih vještina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vi-VN" dirty="0" smtClean="0"/>
              <a:t> </a:t>
            </a:r>
            <a:r>
              <a:rPr lang="vi-VN" dirty="0"/>
              <a:t>Jačanje </a:t>
            </a:r>
            <a:r>
              <a:rPr lang="vi-VN" dirty="0" smtClean="0"/>
              <a:t>e</a:t>
            </a:r>
            <a:r>
              <a:rPr lang="bs-Latn-BA" dirty="0" smtClean="0"/>
              <a:t>v</a:t>
            </a:r>
            <a:r>
              <a:rPr lang="vi-VN" dirty="0" smtClean="0"/>
              <a:t>ropske dimenzije</a:t>
            </a:r>
            <a:r>
              <a:rPr lang="bs-Latn-BA" dirty="0" smtClean="0"/>
              <a:t> </a:t>
            </a:r>
            <a:r>
              <a:rPr lang="vi-VN" dirty="0" smtClean="0"/>
              <a:t>obrazovanja</a:t>
            </a:r>
            <a:endParaRPr lang="vi-VN" dirty="0"/>
          </a:p>
          <a:p>
            <a:pPr marL="285750" indent="-285750">
              <a:buFont typeface="Wingdings" pitchFamily="2" charset="2"/>
              <a:buChar char="v"/>
            </a:pPr>
            <a:r>
              <a:rPr lang="vi-VN" dirty="0" smtClean="0"/>
              <a:t>Učenje </a:t>
            </a:r>
            <a:r>
              <a:rPr lang="vi-VN" dirty="0"/>
              <a:t>putem praktičnih primjera iz </a:t>
            </a:r>
            <a:r>
              <a:rPr lang="vi-VN" dirty="0" smtClean="0"/>
              <a:t>stvarnog</a:t>
            </a:r>
            <a:r>
              <a:rPr lang="bs-Latn-BA" dirty="0" smtClean="0"/>
              <a:t>  </a:t>
            </a:r>
            <a:r>
              <a:rPr lang="vi-VN" dirty="0" smtClean="0"/>
              <a:t>života</a:t>
            </a:r>
            <a:endParaRPr lang="vi-VN" dirty="0"/>
          </a:p>
          <a:p>
            <a:pPr marL="285750" indent="-285750">
              <a:buFont typeface="Wingdings" pitchFamily="2" charset="2"/>
              <a:buChar char="v"/>
            </a:pPr>
            <a:r>
              <a:rPr lang="vi-VN" dirty="0" smtClean="0"/>
              <a:t>Vidljivi</a:t>
            </a:r>
            <a:r>
              <a:rPr lang="vi-VN" dirty="0"/>
              <a:t>, konkretni ishodi učenja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vi-VN" dirty="0" smtClean="0"/>
              <a:t>Međupredmetni </a:t>
            </a:r>
            <a:r>
              <a:rPr lang="vi-VN" dirty="0"/>
              <a:t>sadržaji, inovativnost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vi-VN" dirty="0" smtClean="0"/>
              <a:t>Vršnjačko </a:t>
            </a:r>
            <a:r>
              <a:rPr lang="vi-VN" dirty="0"/>
              <a:t>učenje - važnost neformalnog </a:t>
            </a:r>
            <a:r>
              <a:rPr lang="vi-VN" dirty="0" smtClean="0"/>
              <a:t>i</a:t>
            </a:r>
            <a:r>
              <a:rPr lang="bs-Latn-BA" dirty="0" smtClean="0"/>
              <a:t> </a:t>
            </a:r>
            <a:r>
              <a:rPr lang="vi-VN" dirty="0" smtClean="0"/>
              <a:t>informalnog </a:t>
            </a:r>
            <a:r>
              <a:rPr lang="vi-VN" dirty="0"/>
              <a:t>učenja</a:t>
            </a:r>
            <a:endParaRPr lang="bs-Latn-B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2903"/>
            <a:ext cx="28003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15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Primjer iz prakse -  Animoto  </a:t>
            </a:r>
            <a:endParaRPr lang="bs-Latn-B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63638"/>
            <a:ext cx="4752528" cy="22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3518"/>
            <a:ext cx="6461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5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Primjer iz prakse</a:t>
            </a:r>
            <a:endParaRPr lang="bs-Latn-B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7614"/>
            <a:ext cx="378142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ore_Cakes__More_Help_Project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1842669"/>
            <a:ext cx="2880320" cy="16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1368349" y="457200"/>
            <a:ext cx="6070499" cy="2266800"/>
          </a:xfrm>
          <a:prstGeom prst="rect">
            <a:avLst/>
          </a:prstGeom>
        </p:spPr>
        <p:txBody>
          <a:bodyPr lIns="68575" tIns="68575" rIns="68575" bIns="68575" anchor="ctr" anchorCtr="0">
            <a:noAutofit/>
          </a:bodyPr>
          <a:lstStyle/>
          <a:p>
            <a:pPr lvl="0"/>
            <a:r>
              <a:rPr lang="vi-VN" dirty="0"/>
              <a:t>Pronađi posao koji ti se sviđa i tako </a:t>
            </a:r>
            <a:r>
              <a:rPr lang="bs-Latn-BA" dirty="0" smtClean="0"/>
              <a:t>ć</a:t>
            </a:r>
            <a:r>
              <a:rPr lang="vi-VN" dirty="0" smtClean="0"/>
              <a:t>eš </a:t>
            </a:r>
            <a:r>
              <a:rPr lang="vi-VN" dirty="0"/>
              <a:t>dodati pet dana u svoju sedmicu.</a:t>
            </a:r>
            <a:br>
              <a:rPr lang="vi-VN" dirty="0"/>
            </a:br>
            <a:r>
              <a:rPr lang="vi-VN" dirty="0"/>
              <a:t/>
            </a:r>
            <a:br>
              <a:rPr lang="vi-VN" dirty="0"/>
            </a:br>
            <a:endParaRPr dirty="0"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694453" y="2738863"/>
            <a:ext cx="5418300" cy="285900"/>
          </a:xfrm>
          <a:prstGeom prst="rect">
            <a:avLst/>
          </a:prstGeom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bs-Latn-BA" dirty="0"/>
              <a:t>Jackson Brown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Storyjumper </a:t>
            </a:r>
            <a:endParaRPr lang="bs-Latn-B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5606"/>
            <a:ext cx="8126685" cy="310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4" y="1275606"/>
            <a:ext cx="1775938" cy="144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22" y="2775940"/>
            <a:ext cx="2077440" cy="158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5526"/>
            <a:ext cx="2276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9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Kontakt</a:t>
            </a:r>
            <a:endParaRPr lang="bs-Latn-B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7" y="3562250"/>
            <a:ext cx="17129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5816" y="3254473"/>
            <a:ext cx="2824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s-Latn-BA" dirty="0" smtClean="0"/>
          </a:p>
          <a:p>
            <a:endParaRPr lang="bs-Latn-BA" dirty="0"/>
          </a:p>
          <a:p>
            <a:endParaRPr lang="bs-Latn-BA" dirty="0" smtClean="0"/>
          </a:p>
          <a:p>
            <a:r>
              <a:rPr lang="bs-Latn-BA" b="1" dirty="0" smtClean="0">
                <a:solidFill>
                  <a:schemeClr val="accent5">
                    <a:lumMod val="75000"/>
                  </a:schemeClr>
                </a:solidFill>
              </a:rPr>
              <a:t>Azra </a:t>
            </a:r>
            <a:r>
              <a:rPr lang="bs-Latn-BA" b="1" dirty="0">
                <a:solidFill>
                  <a:schemeClr val="accent5">
                    <a:lumMod val="75000"/>
                  </a:schemeClr>
                </a:solidFill>
              </a:rPr>
              <a:t>Halvadzija Sose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4" y="483518"/>
            <a:ext cx="74676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8392"/>
            <a:ext cx="32670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Današnji TwinSpace </a:t>
            </a:r>
            <a:r>
              <a:rPr lang="bs-Latn-BA" dirty="0" smtClean="0"/>
              <a:t>je pokrenut u septembru 2014.</a:t>
            </a:r>
            <a:endParaRPr lang="bs-Latn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308054" cy="31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TwinSpace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323528" y="1491630"/>
            <a:ext cx="4464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Virtuelni </a:t>
            </a:r>
            <a:r>
              <a:rPr lang="bs-Latn-BA" dirty="0"/>
              <a:t>dom vašeg projekta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Dokumentirane </a:t>
            </a:r>
            <a:r>
              <a:rPr lang="bs-Latn-BA" dirty="0"/>
              <a:t>projektne aktivnosti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IKT </a:t>
            </a:r>
            <a:r>
              <a:rPr lang="bs-Latn-BA" dirty="0"/>
              <a:t>resursi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Prilika </a:t>
            </a:r>
            <a:r>
              <a:rPr lang="bs-Latn-BA" dirty="0"/>
              <a:t>za komunikaciju, </a:t>
            </a:r>
            <a:r>
              <a:rPr lang="bs-Latn-BA" dirty="0" smtClean="0"/>
              <a:t>saradnju</a:t>
            </a:r>
            <a:r>
              <a:rPr lang="bs-Latn-BA" dirty="0"/>
              <a:t>, dijeljenje sadržaja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Administratori </a:t>
            </a:r>
            <a:r>
              <a:rPr lang="bs-Latn-BA" dirty="0"/>
              <a:t>projekta odlučuju koje će sadržaje </a:t>
            </a:r>
            <a:r>
              <a:rPr lang="bs-Latn-BA" dirty="0" smtClean="0"/>
              <a:t>objaviti kako </a:t>
            </a:r>
            <a:r>
              <a:rPr lang="bs-Latn-BA" dirty="0"/>
              <a:t>bi postali vidljivi svima na eTwinningu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bs-Latn-BA" dirty="0" smtClean="0"/>
              <a:t>Sigurno </a:t>
            </a:r>
            <a:r>
              <a:rPr lang="bs-Latn-BA" dirty="0"/>
              <a:t>okruženje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9622"/>
            <a:ext cx="3741812" cy="174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67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555526"/>
            <a:ext cx="237626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dirty="0">
                <a:solidFill>
                  <a:schemeClr val="tx1"/>
                </a:solidFill>
              </a:rPr>
              <a:t>Odaberite jedan od svojih </a:t>
            </a:r>
            <a:r>
              <a:rPr lang="bs-Latn-BA" sz="1200" dirty="0" smtClean="0">
                <a:solidFill>
                  <a:schemeClr val="tx1"/>
                </a:solidFill>
              </a:rPr>
              <a:t>TwinSpace-ova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9689" y="580712"/>
            <a:ext cx="302433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dirty="0">
                <a:solidFill>
                  <a:schemeClr val="tx1"/>
                </a:solidFill>
              </a:rPr>
              <a:t>Promijenite jezik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9038" y="735546"/>
            <a:ext cx="1804962" cy="11161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 smtClean="0">
                <a:solidFill>
                  <a:schemeClr val="tx1"/>
                </a:solidFill>
              </a:rPr>
              <a:t>Promijenite postavke</a:t>
            </a:r>
            <a:endParaRPr lang="bs-Latn-BA" sz="1200" dirty="0">
              <a:solidFill>
                <a:schemeClr val="tx1"/>
              </a:solidFill>
            </a:endParaRPr>
          </a:p>
          <a:p>
            <a:r>
              <a:rPr lang="bs-Latn-BA" sz="1200" dirty="0" smtClean="0">
                <a:solidFill>
                  <a:schemeClr val="tx1"/>
                </a:solidFill>
              </a:rPr>
              <a:t>TwinSpace-a</a:t>
            </a:r>
            <a:endParaRPr lang="bs-Latn-BA" sz="1200" dirty="0">
              <a:solidFill>
                <a:schemeClr val="tx1"/>
              </a:solidFill>
            </a:endParaRPr>
          </a:p>
          <a:p>
            <a:r>
              <a:rPr lang="bs-Latn-BA" sz="1200" dirty="0">
                <a:solidFill>
                  <a:schemeClr val="tx1"/>
                </a:solidFill>
              </a:rPr>
              <a:t>Promijenite </a:t>
            </a:r>
            <a:r>
              <a:rPr lang="bs-Latn-BA" sz="1200" dirty="0" smtClean="0">
                <a:solidFill>
                  <a:schemeClr val="tx1"/>
                </a:solidFill>
              </a:rPr>
              <a:t>svoj profil</a:t>
            </a:r>
            <a:endParaRPr lang="bs-Latn-BA" sz="1200" dirty="0">
              <a:solidFill>
                <a:schemeClr val="tx1"/>
              </a:solidFill>
            </a:endParaRPr>
          </a:p>
          <a:p>
            <a:r>
              <a:rPr lang="bs-Latn-BA" sz="1200" dirty="0" smtClean="0">
                <a:solidFill>
                  <a:schemeClr val="tx1"/>
                </a:solidFill>
              </a:rPr>
              <a:t>Provjerite svoj TwinMail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9038" y="2139702"/>
            <a:ext cx="133741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 smtClean="0">
                <a:solidFill>
                  <a:schemeClr val="tx1"/>
                </a:solidFill>
              </a:rPr>
              <a:t>Pregledajte </a:t>
            </a:r>
            <a:r>
              <a:rPr lang="bs-Latn-BA" sz="1200" dirty="0">
                <a:solidFill>
                  <a:schemeClr val="tx1"/>
                </a:solidFill>
              </a:rPr>
              <a:t>ili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izradite stranice,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slike i videozapise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339038" y="3219822"/>
            <a:ext cx="1553442" cy="1080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 smtClean="0">
                <a:solidFill>
                  <a:schemeClr val="tx1"/>
                </a:solidFill>
              </a:rPr>
              <a:t>Koristite Dnevnik projekta </a:t>
            </a:r>
            <a:r>
              <a:rPr lang="pl-PL" sz="1200" dirty="0">
                <a:solidFill>
                  <a:schemeClr val="tx1"/>
                </a:solidFill>
              </a:rPr>
              <a:t>za</a:t>
            </a:r>
          </a:p>
          <a:p>
            <a:r>
              <a:rPr lang="pl-PL" sz="1200" dirty="0">
                <a:solidFill>
                  <a:schemeClr val="tx1"/>
                </a:solidFill>
              </a:rPr>
              <a:t>pohranu novosti o</a:t>
            </a:r>
          </a:p>
          <a:p>
            <a:r>
              <a:rPr lang="pl-PL" sz="1200" dirty="0">
                <a:solidFill>
                  <a:schemeClr val="tx1"/>
                </a:solidFill>
              </a:rPr>
              <a:t>projektu na javnoj</a:t>
            </a:r>
          </a:p>
          <a:p>
            <a:r>
              <a:rPr lang="pl-PL" sz="1200" dirty="0" smtClean="0">
                <a:solidFill>
                  <a:schemeClr val="tx1"/>
                </a:solidFill>
              </a:rPr>
              <a:t>Stranici </a:t>
            </a:r>
            <a:r>
              <a:rPr lang="pl-PL" sz="1200" dirty="0" smtClean="0">
                <a:solidFill>
                  <a:schemeClr val="tx1"/>
                </a:solidFill>
              </a:rPr>
              <a:t>TwinSpace-a 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1920" y="4299942"/>
            <a:ext cx="19442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Razgovarajte s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drugim članovima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koji su </a:t>
            </a:r>
            <a:r>
              <a:rPr lang="bs-Latn-BA" sz="1200" dirty="0" smtClean="0">
                <a:solidFill>
                  <a:schemeClr val="tx1"/>
                </a:solidFill>
              </a:rPr>
              <a:t>trenutno</a:t>
            </a:r>
            <a:endParaRPr lang="bs-Latn-BA" sz="1200" dirty="0">
              <a:solidFill>
                <a:schemeClr val="tx1"/>
              </a:solidFill>
            </a:endParaRPr>
          </a:p>
          <a:p>
            <a:r>
              <a:rPr lang="bs-Latn-BA" sz="1200" dirty="0">
                <a:solidFill>
                  <a:schemeClr val="tx1"/>
                </a:solidFill>
              </a:rPr>
              <a:t>na mreži.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3219822"/>
            <a:ext cx="1872208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100" dirty="0">
                <a:solidFill>
                  <a:schemeClr val="tx1"/>
                </a:solidFill>
              </a:rPr>
              <a:t>Bilten za </a:t>
            </a:r>
            <a:r>
              <a:rPr lang="bs-Latn-BA" sz="1100" dirty="0" smtClean="0">
                <a:solidFill>
                  <a:schemeClr val="tx1"/>
                </a:solidFill>
              </a:rPr>
              <a:t>nastavnike mjesto je </a:t>
            </a:r>
            <a:r>
              <a:rPr lang="bs-Latn-BA" sz="1100" dirty="0">
                <a:solidFill>
                  <a:schemeClr val="tx1"/>
                </a:solidFill>
              </a:rPr>
              <a:t>na kojemu </a:t>
            </a:r>
            <a:r>
              <a:rPr lang="bs-Latn-BA" sz="1100" dirty="0" smtClean="0">
                <a:solidFill>
                  <a:schemeClr val="tx1"/>
                </a:solidFill>
              </a:rPr>
              <a:t>nastavnici članovi </a:t>
            </a:r>
            <a:r>
              <a:rPr lang="bs-Latn-BA" sz="1100" dirty="0">
                <a:solidFill>
                  <a:schemeClr val="tx1"/>
                </a:solidFill>
              </a:rPr>
              <a:t>eTwinninga mogu</a:t>
            </a:r>
          </a:p>
          <a:p>
            <a:r>
              <a:rPr lang="bs-Latn-BA" sz="1100" dirty="0">
                <a:solidFill>
                  <a:schemeClr val="tx1"/>
                </a:solidFill>
              </a:rPr>
              <a:t>razmjenjivati poruke koje</a:t>
            </a:r>
          </a:p>
          <a:p>
            <a:r>
              <a:rPr lang="bs-Latn-BA" sz="1100" dirty="0">
                <a:solidFill>
                  <a:schemeClr val="tx1"/>
                </a:solidFill>
              </a:rPr>
              <a:t>su vidljive </a:t>
            </a:r>
            <a:r>
              <a:rPr lang="bs-Latn-BA" sz="1100" dirty="0" smtClean="0">
                <a:solidFill>
                  <a:schemeClr val="tx1"/>
                </a:solidFill>
              </a:rPr>
              <a:t>samo članovima</a:t>
            </a:r>
            <a:endParaRPr lang="bs-Latn-BA" sz="11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139702"/>
            <a:ext cx="1548172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Pogledajte kako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TwinSpace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izgleda drugima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na internetu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1203598"/>
            <a:ext cx="1512168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Otvorite drugi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odjeljak ovog TwinSpacea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13" y="4168502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88" y="1099269"/>
            <a:ext cx="5109688" cy="317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699792" y="843558"/>
            <a:ext cx="720080" cy="25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28184" y="84355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948264" y="1491630"/>
            <a:ext cx="39077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1"/>
          </p:cNvCxnSpPr>
          <p:nvPr/>
        </p:nvCxnSpPr>
        <p:spPr>
          <a:xfrm flipH="1">
            <a:off x="7092280" y="2571750"/>
            <a:ext cx="24675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</p:cNvCxnSpPr>
          <p:nvPr/>
        </p:nvCxnSpPr>
        <p:spPr>
          <a:xfrm flipH="1">
            <a:off x="6804248" y="3759882"/>
            <a:ext cx="534790" cy="234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52120" y="4515966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35696" y="3877326"/>
            <a:ext cx="648072" cy="117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331640" y="1779662"/>
            <a:ext cx="67934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475656" y="1347614"/>
            <a:ext cx="72008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8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5487"/>
            <a:ext cx="7593689" cy="504055"/>
          </a:xfrm>
        </p:spPr>
        <p:txBody>
          <a:bodyPr/>
          <a:lstStyle/>
          <a:p>
            <a:r>
              <a:rPr lang="bs-Latn-BA" sz="2000" b="1" dirty="0" smtClean="0"/>
              <a:t>Twinspace </a:t>
            </a:r>
            <a:endParaRPr lang="bs-Latn-BA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607969"/>
            <a:ext cx="4104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s-Latn-BA" dirty="0" smtClean="0"/>
          </a:p>
          <a:p>
            <a:endParaRPr lang="bs-Latn-B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Objava </a:t>
            </a:r>
            <a:r>
              <a:rPr lang="vi-VN" dirty="0"/>
              <a:t>i praćenje projektnih</a:t>
            </a:r>
          </a:p>
          <a:p>
            <a:r>
              <a:rPr lang="bs-Latn-BA" dirty="0"/>
              <a:t> </a:t>
            </a:r>
            <a:r>
              <a:rPr lang="bs-Latn-BA" dirty="0" smtClean="0"/>
              <a:t>     </a:t>
            </a:r>
            <a:r>
              <a:rPr lang="vi-VN" dirty="0" smtClean="0"/>
              <a:t>aktivnosti</a:t>
            </a:r>
            <a:endParaRPr lang="vi-VN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Transparentnost</a:t>
            </a:r>
            <a:r>
              <a:rPr lang="vi-VN" dirty="0"/>
              <a:t>, vidljivost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Prepoznatljivost </a:t>
            </a:r>
            <a:r>
              <a:rPr lang="vi-VN" dirty="0"/>
              <a:t>uključenih</a:t>
            </a:r>
          </a:p>
          <a:p>
            <a:r>
              <a:rPr lang="bs-Latn-BA" dirty="0" smtClean="0"/>
              <a:t>      </a:t>
            </a:r>
            <a:r>
              <a:rPr lang="vi-VN" dirty="0" smtClean="0"/>
              <a:t>škola</a:t>
            </a:r>
            <a:endParaRPr lang="vi-VN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Priznanje </a:t>
            </a:r>
            <a:r>
              <a:rPr lang="vi-VN" dirty="0"/>
              <a:t>rada učenika 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bs-Latn-BA" dirty="0" smtClean="0"/>
              <a:t>nastavnik</a:t>
            </a:r>
            <a:r>
              <a:rPr lang="vi-VN" dirty="0" smtClean="0"/>
              <a:t>a</a:t>
            </a:r>
            <a:endParaRPr lang="vi-VN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Ugradnja </a:t>
            </a:r>
            <a:r>
              <a:rPr lang="vi-VN" dirty="0"/>
              <a:t>različitih sadržaja -</a:t>
            </a:r>
          </a:p>
          <a:p>
            <a:r>
              <a:rPr lang="bs-Latn-BA" dirty="0" smtClean="0"/>
              <a:t>      </a:t>
            </a:r>
            <a:r>
              <a:rPr lang="vi-VN" dirty="0" smtClean="0"/>
              <a:t>video</a:t>
            </a:r>
            <a:r>
              <a:rPr lang="vi-VN" dirty="0"/>
              <a:t>, audio, web 2.0 alati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Komunikacija </a:t>
            </a:r>
            <a:r>
              <a:rPr lang="vi-VN" dirty="0"/>
              <a:t>među partnerima</a:t>
            </a:r>
          </a:p>
          <a:p>
            <a:r>
              <a:rPr lang="bs-Latn-BA" dirty="0" smtClean="0"/>
              <a:t>      </a:t>
            </a:r>
            <a:r>
              <a:rPr lang="vi-VN" dirty="0" smtClean="0"/>
              <a:t>(</a:t>
            </a:r>
            <a:r>
              <a:rPr lang="vi-VN" dirty="0"/>
              <a:t>chat, forum, blog, dijeljenje</a:t>
            </a:r>
          </a:p>
          <a:p>
            <a:r>
              <a:rPr lang="bs-Latn-BA" dirty="0" smtClean="0"/>
              <a:t>      </a:t>
            </a:r>
            <a:r>
              <a:rPr lang="vi-VN" dirty="0" smtClean="0"/>
              <a:t>dokumenata</a:t>
            </a:r>
            <a:r>
              <a:rPr lang="vi-VN" dirty="0"/>
              <a:t>)</a:t>
            </a:r>
            <a:endParaRPr lang="bs-Latn-B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0176"/>
            <a:ext cx="5160654" cy="35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73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Različite opcije na Twinspace-u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179512" y="1491630"/>
            <a:ext cx="3168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b="1" dirty="0" smtClean="0"/>
              <a:t>STRANICE /</a:t>
            </a:r>
            <a:r>
              <a:rPr lang="bs-Latn-BA" b="1" dirty="0" smtClean="0"/>
              <a:t>PAGES</a:t>
            </a:r>
          </a:p>
          <a:p>
            <a:endParaRPr lang="bs-Latn-BA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Klikom </a:t>
            </a:r>
            <a:r>
              <a:rPr lang="vi-VN" dirty="0"/>
              <a:t>na </a:t>
            </a:r>
            <a:r>
              <a:rPr lang="vi-VN" u="sng" dirty="0"/>
              <a:t>Pages</a:t>
            </a:r>
            <a:r>
              <a:rPr lang="vi-VN" dirty="0"/>
              <a:t> otvara se popis svih izrađenih stranica </a:t>
            </a:r>
            <a:r>
              <a:rPr lang="vi-VN" dirty="0" smtClean="0"/>
              <a:t>s</a:t>
            </a:r>
            <a:r>
              <a:rPr lang="bs-Latn-BA" dirty="0" smtClean="0"/>
              <a:t>a</a:t>
            </a:r>
            <a:r>
              <a:rPr lang="vi-VN" dirty="0" smtClean="0"/>
              <a:t> </a:t>
            </a:r>
            <a:r>
              <a:rPr lang="vi-VN" dirty="0"/>
              <a:t>aktivnostima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Stranice </a:t>
            </a:r>
            <a:r>
              <a:rPr lang="vi-VN" dirty="0"/>
              <a:t>se uređuju </a:t>
            </a:r>
            <a:r>
              <a:rPr lang="bs-Latn-BA" dirty="0" smtClean="0"/>
              <a:t>klikom na </a:t>
            </a:r>
            <a:r>
              <a:rPr lang="bs-Latn-BA" u="sng" dirty="0" smtClean="0"/>
              <a:t>Uredite stranicu</a:t>
            </a:r>
            <a:endParaRPr lang="vi-VN" u="sng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dirty="0" smtClean="0"/>
              <a:t>Na </a:t>
            </a:r>
            <a:r>
              <a:rPr lang="vi-VN" dirty="0"/>
              <a:t>dnu popisa stranica nalazi se opcija za stvaranje nove stranice </a:t>
            </a:r>
            <a:r>
              <a:rPr lang="vi-VN" dirty="0" smtClean="0"/>
              <a:t>– </a:t>
            </a:r>
            <a:r>
              <a:rPr lang="bs-Latn-BA" u="sng" dirty="0" smtClean="0"/>
              <a:t>Kreirajte stranicu</a:t>
            </a:r>
            <a:endParaRPr lang="bs-Latn-BA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9581"/>
            <a:ext cx="2304256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70998"/>
            <a:ext cx="2952328" cy="20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411510"/>
            <a:ext cx="57245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69577" y="2006947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dirty="0">
                <a:solidFill>
                  <a:schemeClr val="tx1"/>
                </a:solidFill>
              </a:rPr>
              <a:t>Uredite redoslijed</a:t>
            </a:r>
          </a:p>
          <a:p>
            <a:r>
              <a:rPr lang="bs-Latn-BA" dirty="0">
                <a:solidFill>
                  <a:schemeClr val="tx1"/>
                </a:solidFill>
              </a:rPr>
              <a:t>stranica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91550" y="2427734"/>
            <a:ext cx="1440160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chemeClr val="tx1"/>
                </a:solidFill>
              </a:rPr>
              <a:t>Pogledajte </a:t>
            </a:r>
            <a:r>
              <a:rPr lang="pl-PL" sz="1200" dirty="0" smtClean="0">
                <a:solidFill>
                  <a:schemeClr val="tx1"/>
                </a:solidFill>
              </a:rPr>
              <a:t>ko </a:t>
            </a:r>
            <a:r>
              <a:rPr lang="pl-PL" sz="1200" dirty="0">
                <a:solidFill>
                  <a:schemeClr val="tx1"/>
                </a:solidFill>
              </a:rPr>
              <a:t>je</a:t>
            </a:r>
          </a:p>
          <a:p>
            <a:r>
              <a:rPr lang="pl-PL" sz="1200" dirty="0">
                <a:solidFill>
                  <a:schemeClr val="tx1"/>
                </a:solidFill>
              </a:rPr>
              <a:t>izradio i uredio</a:t>
            </a:r>
          </a:p>
          <a:p>
            <a:r>
              <a:rPr lang="pl-PL" sz="1200" dirty="0">
                <a:solidFill>
                  <a:schemeClr val="tx1"/>
                </a:solidFill>
              </a:rPr>
              <a:t>stranicu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50582" y="3602385"/>
            <a:ext cx="2592288" cy="1008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Pregledajte stranice koje ste </a:t>
            </a:r>
            <a:r>
              <a:rPr lang="bs-Latn-BA" sz="1200" u="sng" dirty="0">
                <a:solidFill>
                  <a:schemeClr val="tx1"/>
                </a:solidFill>
              </a:rPr>
              <a:t>arhivirali</a:t>
            </a:r>
            <a:r>
              <a:rPr lang="bs-Latn-BA" sz="1200" dirty="0">
                <a:solidFill>
                  <a:schemeClr val="tx1"/>
                </a:solidFill>
              </a:rPr>
              <a:t> </a:t>
            </a:r>
            <a:r>
              <a:rPr lang="bs-Latn-BA" sz="1200" dirty="0" smtClean="0">
                <a:solidFill>
                  <a:schemeClr val="tx1"/>
                </a:solidFill>
              </a:rPr>
              <a:t>i time </a:t>
            </a:r>
            <a:r>
              <a:rPr lang="bs-Latn-BA" sz="1200" dirty="0">
                <a:solidFill>
                  <a:schemeClr val="tx1"/>
                </a:solidFill>
              </a:rPr>
              <a:t>su postale nevidljive. Ove </a:t>
            </a:r>
            <a:r>
              <a:rPr lang="bs-Latn-BA" sz="1200" dirty="0" smtClean="0">
                <a:solidFill>
                  <a:schemeClr val="tx1"/>
                </a:solidFill>
              </a:rPr>
              <a:t>stranice mogu </a:t>
            </a:r>
            <a:r>
              <a:rPr lang="bs-Latn-BA" sz="1200" dirty="0">
                <a:solidFill>
                  <a:schemeClr val="tx1"/>
                </a:solidFill>
              </a:rPr>
              <a:t>se vratiti i učiniti ponovno vidljivim.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7457469" y="2895786"/>
            <a:ext cx="23408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7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01905"/>
            <a:ext cx="6408712" cy="183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915566"/>
            <a:ext cx="2088232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dirty="0" smtClean="0">
                <a:solidFill>
                  <a:schemeClr val="tx1"/>
                </a:solidFill>
              </a:rPr>
              <a:t>Kontrolišite ko </a:t>
            </a:r>
            <a:r>
              <a:rPr lang="bs-Latn-BA" sz="1200" dirty="0">
                <a:solidFill>
                  <a:schemeClr val="tx1"/>
                </a:solidFill>
              </a:rPr>
              <a:t>može vidjeti ovu stranicu *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2649" y="771550"/>
            <a:ext cx="15121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>
                <a:solidFill>
                  <a:schemeClr val="tx1"/>
                </a:solidFill>
              </a:rPr>
              <a:t>Kliknite naslov za uređivanje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8324" y="771550"/>
            <a:ext cx="1404156" cy="1029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200" dirty="0">
                <a:solidFill>
                  <a:schemeClr val="tx1"/>
                </a:solidFill>
              </a:rPr>
              <a:t>Ne zaboravite</a:t>
            </a:r>
          </a:p>
          <a:p>
            <a:r>
              <a:rPr lang="bs-Latn-BA" sz="1200" dirty="0" smtClean="0">
                <a:solidFill>
                  <a:schemeClr val="tx1"/>
                </a:solidFill>
              </a:rPr>
              <a:t>sačuva</a:t>
            </a:r>
            <a:r>
              <a:rPr lang="vi-VN" sz="1200" dirty="0" smtClean="0">
                <a:solidFill>
                  <a:schemeClr val="tx1"/>
                </a:solidFill>
              </a:rPr>
              <a:t>ti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promjene </a:t>
            </a:r>
            <a:r>
              <a:rPr lang="vi-VN" sz="1200" dirty="0">
                <a:solidFill>
                  <a:schemeClr val="tx1"/>
                </a:solidFill>
              </a:rPr>
              <a:t>svaki</a:t>
            </a:r>
          </a:p>
          <a:p>
            <a:r>
              <a:rPr lang="vi-VN" sz="1200" dirty="0">
                <a:solidFill>
                  <a:schemeClr val="tx1"/>
                </a:solidFill>
              </a:rPr>
              <a:t>put </a:t>
            </a:r>
            <a:r>
              <a:rPr lang="vi-VN" sz="1200" dirty="0" smtClean="0">
                <a:solidFill>
                  <a:schemeClr val="tx1"/>
                </a:solidFill>
              </a:rPr>
              <a:t>kad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uređujete</a:t>
            </a:r>
            <a:endParaRPr lang="vi-VN" sz="1200" dirty="0">
              <a:solidFill>
                <a:schemeClr val="tx1"/>
              </a:solidFill>
            </a:endParaRPr>
          </a:p>
          <a:p>
            <a:r>
              <a:rPr lang="vi-VN" sz="1200" dirty="0">
                <a:solidFill>
                  <a:schemeClr val="tx1"/>
                </a:solidFill>
              </a:rPr>
              <a:t>stranicu!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2" y="699542"/>
            <a:ext cx="180020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200" dirty="0" smtClean="0">
                <a:solidFill>
                  <a:schemeClr val="tx1"/>
                </a:solidFill>
              </a:rPr>
              <a:t>Kontroli</a:t>
            </a:r>
            <a:r>
              <a:rPr lang="bs-Latn-BA" sz="1200" dirty="0" smtClean="0">
                <a:solidFill>
                  <a:schemeClr val="tx1"/>
                </a:solidFill>
              </a:rPr>
              <a:t>ši</a:t>
            </a:r>
            <a:r>
              <a:rPr lang="vi-VN" sz="1200" dirty="0" smtClean="0">
                <a:solidFill>
                  <a:schemeClr val="tx1"/>
                </a:solidFill>
              </a:rPr>
              <a:t>te ko </a:t>
            </a:r>
            <a:r>
              <a:rPr lang="vi-VN" sz="1200" dirty="0">
                <a:solidFill>
                  <a:schemeClr val="tx1"/>
                </a:solidFill>
              </a:rPr>
              <a:t>može</a:t>
            </a:r>
          </a:p>
          <a:p>
            <a:r>
              <a:rPr lang="vi-VN" sz="1200" dirty="0">
                <a:solidFill>
                  <a:schemeClr val="tx1"/>
                </a:solidFill>
              </a:rPr>
              <a:t>uređivati ovu stranicu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676" y="3003798"/>
            <a:ext cx="2086068" cy="1326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200" dirty="0">
                <a:solidFill>
                  <a:schemeClr val="tx1"/>
                </a:solidFill>
              </a:rPr>
              <a:t>Arhivirajte ovu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stranicu, što znači da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stranica više neće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biti vidljiva na</a:t>
            </a:r>
          </a:p>
          <a:p>
            <a:r>
              <a:rPr lang="bs-Latn-BA" sz="1200" dirty="0" smtClean="0">
                <a:solidFill>
                  <a:schemeClr val="tx1"/>
                </a:solidFill>
              </a:rPr>
              <a:t>TwinSpace-u</a:t>
            </a:r>
            <a:r>
              <a:rPr lang="bs-Latn-BA" sz="1200" dirty="0">
                <a:solidFill>
                  <a:schemeClr val="tx1"/>
                </a:solidFill>
              </a:rPr>
              <a:t>. Možete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uvijek vratiti status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na prijašnju verziju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96337" y="2067694"/>
            <a:ext cx="1547663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200" dirty="0" smtClean="0">
                <a:solidFill>
                  <a:schemeClr val="tx1"/>
                </a:solidFill>
              </a:rPr>
              <a:t>Umetnite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sliku,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videozapis ili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datoteku</a:t>
            </a:r>
            <a:r>
              <a:rPr lang="vi-VN" sz="1200" dirty="0">
                <a:solidFill>
                  <a:schemeClr val="tx1"/>
                </a:solidFill>
              </a:rPr>
              <a:t>,</a:t>
            </a:r>
          </a:p>
          <a:p>
            <a:r>
              <a:rPr lang="vi-VN" sz="1200" dirty="0">
                <a:solidFill>
                  <a:schemeClr val="tx1"/>
                </a:solidFill>
              </a:rPr>
              <a:t>preuzmite ih</a:t>
            </a:r>
          </a:p>
          <a:p>
            <a:r>
              <a:rPr lang="bs-Latn-BA" sz="1200" dirty="0">
                <a:solidFill>
                  <a:schemeClr val="tx1"/>
                </a:solidFill>
              </a:rPr>
              <a:t>m</a:t>
            </a:r>
            <a:r>
              <a:rPr lang="vi-VN" sz="1200" dirty="0" smtClean="0">
                <a:solidFill>
                  <a:schemeClr val="tx1"/>
                </a:solidFill>
              </a:rPr>
              <a:t>eđu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resursima u</a:t>
            </a:r>
            <a:r>
              <a:rPr lang="bs-Latn-BA" sz="1200" dirty="0" smtClean="0">
                <a:solidFill>
                  <a:schemeClr val="tx1"/>
                </a:solidFill>
              </a:rPr>
              <a:t> </a:t>
            </a:r>
            <a:r>
              <a:rPr lang="vi-VN" sz="1200" dirty="0" smtClean="0">
                <a:solidFill>
                  <a:schemeClr val="tx1"/>
                </a:solidFill>
              </a:rPr>
              <a:t>odjeljku </a:t>
            </a:r>
            <a:r>
              <a:rPr lang="vi-VN" sz="1200" dirty="0">
                <a:solidFill>
                  <a:schemeClr val="tx1"/>
                </a:solidFill>
              </a:rPr>
              <a:t>o</a:t>
            </a:r>
          </a:p>
          <a:p>
            <a:r>
              <a:rPr lang="vi-VN" sz="1200" dirty="0">
                <a:solidFill>
                  <a:schemeClr val="tx1"/>
                </a:solidFill>
              </a:rPr>
              <a:t>materijalima</a:t>
            </a:r>
            <a:endParaRPr lang="bs-Latn-BA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67228" y="4050032"/>
            <a:ext cx="8463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100" dirty="0">
                <a:solidFill>
                  <a:schemeClr val="tx1"/>
                </a:solidFill>
              </a:rPr>
              <a:t>Poništite</a:t>
            </a:r>
          </a:p>
          <a:p>
            <a:r>
              <a:rPr lang="vi-VN" sz="1100" dirty="0">
                <a:solidFill>
                  <a:schemeClr val="tx1"/>
                </a:solidFill>
              </a:rPr>
              <a:t>uređivanje</a:t>
            </a:r>
            <a:endParaRPr lang="bs-Latn-BA" sz="1100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78671"/>
            <a:ext cx="5048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3693020"/>
            <a:ext cx="4824536" cy="39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230052"/>
            <a:ext cx="4248473" cy="49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699792" y="1347614"/>
            <a:ext cx="136815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44008" y="1419622"/>
            <a:ext cx="540061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12160" y="1203598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36296" y="1491630"/>
            <a:ext cx="25202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184069" y="2751770"/>
            <a:ext cx="2583159" cy="684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1"/>
            <a:endCxn id="4101" idx="3"/>
          </p:cNvCxnSpPr>
          <p:nvPr/>
        </p:nvCxnSpPr>
        <p:spPr>
          <a:xfrm flipH="1" flipV="1">
            <a:off x="7596337" y="3888469"/>
            <a:ext cx="170891" cy="3415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23728" y="3795886"/>
            <a:ext cx="86409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5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eTwinning">
      <a:dk1>
        <a:srgbClr val="111F2A"/>
      </a:dk1>
      <a:lt1>
        <a:srgbClr val="FFFFFF"/>
      </a:lt1>
      <a:dk2>
        <a:srgbClr val="250671"/>
      </a:dk2>
      <a:lt2>
        <a:srgbClr val="D8EFF4"/>
      </a:lt2>
      <a:accent1>
        <a:srgbClr val="250671"/>
      </a:accent1>
      <a:accent2>
        <a:srgbClr val="957DB7"/>
      </a:accent2>
      <a:accent3>
        <a:srgbClr val="FFE6A2"/>
      </a:accent3>
      <a:accent4>
        <a:srgbClr val="00ABB6"/>
      </a:accent4>
      <a:accent5>
        <a:srgbClr val="F15B44"/>
      </a:accent5>
      <a:accent6>
        <a:srgbClr val="F7CE3C"/>
      </a:accent6>
      <a:hlink>
        <a:srgbClr val="00ABB6"/>
      </a:hlink>
      <a:folHlink>
        <a:srgbClr val="957D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502</Words>
  <Application>Microsoft Office PowerPoint</Application>
  <PresentationFormat>On-screen Show (16:9)</PresentationFormat>
  <Paragraphs>126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simple-light-2</vt:lpstr>
      <vt:lpstr>Facet</vt:lpstr>
      <vt:lpstr>Twinspace</vt:lpstr>
      <vt:lpstr>Pronađi posao koji ti se sviđa i tako ćeš dodati pet dana u svoju sedmicu.  </vt:lpstr>
      <vt:lpstr>Današnji TwinSpace je pokrenut u septembru 2014.</vt:lpstr>
      <vt:lpstr>TwinSpace</vt:lpstr>
      <vt:lpstr>PowerPoint Presentation</vt:lpstr>
      <vt:lpstr>Twinspace </vt:lpstr>
      <vt:lpstr>Različite opcije na Twinspace-u</vt:lpstr>
      <vt:lpstr>PowerPoint Presentation</vt:lpstr>
      <vt:lpstr>PowerPoint Presentation</vt:lpstr>
      <vt:lpstr>Uređivanje stranice</vt:lpstr>
      <vt:lpstr>Uređivanje stranice</vt:lpstr>
      <vt:lpstr>Različite opcije na Twinspace-u</vt:lpstr>
      <vt:lpstr>Forumi</vt:lpstr>
      <vt:lpstr>Chat ( Pričaonica)</vt:lpstr>
      <vt:lpstr>Učesnici u projektu -  dodavanje novih članova</vt:lpstr>
      <vt:lpstr>Zašto?</vt:lpstr>
      <vt:lpstr>Nastava utemeljena na eTwinning projektima</vt:lpstr>
      <vt:lpstr>Primjer iz prakse -  Animoto  </vt:lpstr>
      <vt:lpstr>Primjer iz prakse</vt:lpstr>
      <vt:lpstr>Storyjumper </vt:lpstr>
      <vt:lpstr>Kontakt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Almina Satrovic</dc:creator>
  <cp:lastModifiedBy>gmo</cp:lastModifiedBy>
  <cp:revision>30</cp:revision>
  <dcterms:modified xsi:type="dcterms:W3CDTF">2018-10-08T10:58:25Z</dcterms:modified>
</cp:coreProperties>
</file>