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0489" autoAdjust="0"/>
  </p:normalViewPr>
  <p:slideViewPr>
    <p:cSldViewPr snapToGrid="0" snapToObjects="1">
      <p:cViewPr varScale="1">
        <p:scale>
          <a:sx n="60" d="100"/>
          <a:sy n="60" d="100"/>
        </p:scale>
        <p:origin x="88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CCCA6-1B92-4E60-8A45-9921414E4938}" type="datetimeFigureOut">
              <a:rPr lang="bs-Latn-BA" smtClean="0"/>
              <a:t>27.11.2019.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F171-DF00-4AD1-B594-0DDB0D4787D1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2794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slajd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hide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prikazano</a:t>
            </a:r>
            <a:r>
              <a:rPr lang="en-US" dirty="0"/>
              <a:t> 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F171-DF00-4AD1-B594-0DDB0D4787D1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4131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razlika postignuća iz matematike prema jeziku testa pokazuje da je ona u BiH najveća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između učenika koji su radili test na srpskom i bosanskom jeziku; razlika iznosi 24 boda u korist nastave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srpskom jeziku i statistički je značajna. U čitanju i prirodnim naukama postoje male bodovne razlike</a:t>
            </a:r>
          </a:p>
          <a:p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između triju jezika, no one ni u jednoj oblasti nisu statistički značajne.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F171-DF00-4AD1-B594-0DDB0D4787D1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78171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OPIS INDEKSA (PISA 2015 RESULTS (VOLUME I): EXCELLENCE AND EQUITY IN EDUCATION ) </a:t>
            </a:r>
          </a:p>
          <a:p>
            <a:r>
              <a:rPr lang="en-US" dirty="0"/>
              <a:t>1. The ESCS index makes it possible to draw comparisons between students and schools with different socio-economic profiles. In this report, students are considered socio-economically advantaged if they are among the 25% of students with the highest values on the ESCS index in their country or economy; students are classified as socio-economically disadvantaged if their values on the ESCS index are among the bottom 25% within their country or economy. Students whose values on the ESCS index are in the middle 50% within their country or economy are classified as having an average socio-economic status. 2. Following the same logic, </a:t>
            </a:r>
            <a:r>
              <a:rPr lang="en-US" b="1" dirty="0"/>
              <a:t>schools are classified as socio-economically advantaged, disadvantaged or average within each country or economy based on their students’ mean values on the ESCS index</a:t>
            </a:r>
            <a:endParaRPr lang="bs-Latn-B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F171-DF00-4AD1-B594-0DDB0D4787D1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1827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</a:t>
            </a:r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prosjeku u BiH postignuće učenika u najnepovoljnijem položaju niže od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učenika sličnog nepovoljnog položaja u OECD i evropskim zemljama.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Najprivilegovaniji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učenici u BiH ostvaruju niži uspjeh nego slični učenici u OECD i evropskim zemljama. Osim toga, 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BiH prosječan rezultat u čitanju je 418 bodova za učenike koji imaju međunarodni prosjek PISA indeksa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ekonomskog, socijalnog i kulturnog statusa (vrijednost nula za ESCS) i on je za 72 boda manji od prosječnog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rezultata za slične učenike u OECD zemljama, odnosno za 68 bodova u evropskim zemljama.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Kada se ispituje nejednakost u ishodima učenja putem nagiba odnosa između prosječnog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‑ekonomskog statusa, BiH se pojavljuje kao zemlja koja ima blaži nagib, što znači da je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status slabije povezan s prosječnim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postignućima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nego što je to slučaj u OECD i EU zemljama.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prosjeku u OECD zemljama to povećanje predstavlja 37 bodova, a u evropskih zemljama 38 bodova.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BiH povećanjem ESCS‑a jednom bodovnom jedinicom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povećava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prosječni bodovni rezultat za 26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bodova u čitanju. Naime, i to je dovoljno da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‑ekonomski status umanji šanse učenika u nepovoljnom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položaju da postigne rezultate na nivou učenika povoljnog položaja.</a:t>
            </a:r>
            <a:endParaRPr lang="bs-Latn-BA" dirty="0"/>
          </a:p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F171-DF00-4AD1-B594-0DDB0D4787D1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2266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Prosječno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matematici učenika u povoljnom i nepovoljnom položaju razlikuje se za 63 boda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korist učenika povoljnog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‑ekonomskog statusa. U čitanju je razlika nešto manja, 58 bodova, a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prirodnim naukama je 55 bodova u korist učenika povoljnog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‑ekonomskog statusa. Razlike u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prosjeku predstavljaju dvije godine školovanja.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F171-DF00-4AD1-B594-0DDB0D4787D1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3832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PISA dosljedno pronalazi snažnu vezu između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‑ekonomskog profila škole i uspjeha učenika: škole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‑ekonomski nepovoljnom položaju (definisane kao škole čiji je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‑ekonomski profil, mjereno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PISA indeksom ekonomskog, socijalnog i kulturnog statusa, među donjih 25% unutar njihove zemlje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 ekonomije) obično imaju nižu prosječnu uspješnost od onih koje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pohađaju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učenici povoljnijeg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‑ekonomskog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statusa.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77. Fokusiranje na učenike u nepovoljnom položaju naročito je važno s aspekta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pravičnosti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jer, ako ti učenici</a:t>
            </a:r>
          </a:p>
          <a:p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pohađaju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škole u nepovoljnom položaju, onda se suočavaju s “dvostrukim nedostatkom”. Osim razlika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mogućnostima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učenja koje se već dešavaju zbog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‑ekonomskog statusa njihove porodice, često se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suočavaju s nepovoljnijim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okruženjem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 učenje koje se obično nalazi u školama s nižim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‑ekonomskim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profilom. Za tako dvostruko ugrožene učenike vjerovatnije je da će imati lošije rezultate u školi.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Posljedično, ugrožena je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pravičnost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obrazovanju. U BiH je oko 41% učenika u nepovoljnom položaju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upisano u škole u nepovoljnom položaju, dok samo 8% ovih učenika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pohađa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škole povoljnog položaja.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Istovremeno, oko 9% učenika povoljnog položaja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pohađa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škole nepovoljnog položaja, dok 46% učenika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povoljnog položaja je upisano u škole povoljnog položaja. Oko 50% učenika nepovoljnog položaja i oko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44% učenika povoljnog položaja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pohađa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škole koje nisu niti u nepovoljnom niti u povoljnom položaju.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 23% učenika niti u nepovoljnom niti u povoljnom položaju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pohađa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škole u nepovoljnom položaju,</a:t>
            </a:r>
          </a:p>
          <a:p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oko 22% takvih učenika je upisano u škole povoljnog položaja.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F171-DF00-4AD1-B594-0DDB0D4787D1}" type="slidenum">
              <a:rPr lang="bs-Latn-BA" smtClean="0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7291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programu PISA 2018 utvrđeno je da je 29% prosječne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čitanju među OECD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zemljama nastalo kao rezultat razlika među školama, a 71%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kao rezultat razlika u rezultatima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unutar škola. Ukupna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rezultata u BiH iznosi 65% od prosječne ukupne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OECD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zemljama. Od ukupne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prikazane kao relativni procent u odnosu na prosjek OECD‑a, 20%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(odnosno 30% od 65%)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objašnjavaju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razlike među školama, dok 45%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objašnjeno razlikama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rezultata unutar škola. U zemljama koje imaju prosječno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čitanju slično OECD prosjeku,</a:t>
            </a:r>
          </a:p>
          <a:p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npr. Hrvatska,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između škola čini 33% ukupne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varijanse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postignuća</a:t>
            </a:r>
            <a:r>
              <a:rPr lang="bs-Latn-B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8FF171-DF00-4AD1-B594-0DDB0D4787D1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5670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65EB5-BB2F-B049-8D90-7EBFEC999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43603-8B54-764A-8ABA-45716153E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6467-33B8-6146-99A7-BCF574C5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8303A-70A2-6E4D-872D-58A48AD4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EB892-23C6-C84A-9D7A-C8D538DF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3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D308-F631-AE4C-AD34-A7D1D9F1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54880-4153-9443-A234-A62B9D488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635-5AA7-AC4E-9071-0DECE247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72C21-623B-4842-B2B2-D29CF34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4E56A-489E-6049-9A3F-020970FE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9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3FD030-CB67-E94A-BA55-64877E3461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65FD3-4546-5F46-8608-D19C2ACF9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7BDC-4A50-E743-8C4B-2612152D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63B6A-E853-CC4B-95E0-32305750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4581-7863-1143-8007-0A11D3B8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3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B4D6-B1CA-3B43-B9E9-D1C1EEF00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F6CC-1BBB-1F4F-8E5E-C34307EE7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70B32-4CAF-FC41-A1A0-9A098ED3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E4E2B-C023-214F-887F-03CDBD82B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1DD0-7605-A146-98F8-4EF17EE5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9B13-E12E-5944-8698-263EE384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09D83-CEAA-154B-BD62-4A90D8A0E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7263A-6267-2844-A6E9-673098B2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0074D-9908-AF46-83A5-9561BDAF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496D-4E94-2541-9A1C-E65BDA94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FC95B-75FB-C646-B513-8016955C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63EC4-BC65-DD44-A550-7B8EB1466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7683C-78E8-3148-A55E-330C7CFAD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77C47-A2B5-3F4D-A25E-389D21ED8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99DCE-BEAC-FB48-8516-3428CFBD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E59A8-583A-2148-89F8-B8B049EC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3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A3E6B-62CE-FD47-8DFB-F0A7ECDE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7AD15-79C1-994E-B8C5-32FFAFB5C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5E34F-587C-0B4A-94B4-E1746379E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F8BB8-7CDF-DF40-BCC3-503C08C0C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C5115-C3C0-4347-AE88-2FF4EB5E5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C2066-8E83-274F-8C45-0506D347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9615-CCD5-CB40-9AD8-17BE3755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3183A-D1C8-6042-B03D-4A526630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2F007-3CD1-764D-AD5C-08C6543C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D1D41-F62C-E246-89D0-0EF58F9C5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169FB-404C-044B-821D-7F5A1A67D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A618E-40B8-9342-BEAE-64669906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8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8CC045-FBFE-2B41-97F5-EC752FD0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758B0D-1529-124F-8E25-9F61E183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E01632-5464-8847-9A3E-D11BFCE6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1B39-5932-D64C-ACEB-C63FEFAD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1EAF8-68FE-844E-8EA3-05C07B7C2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7A8B80-07EA-DC4E-AE74-D101CD164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7AEC1-91F0-6444-B482-3B002185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BE155-E63F-F142-AE28-F11FFB07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446EA-DA26-7844-8FEE-337ABD95A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7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DBDB-F1C9-7947-9877-07CFD9CCE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0C5E28-D174-414B-B5C5-C18847684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75582-15AE-8A40-80C9-0F274DB64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8EB76-1745-8C4C-869A-2126F934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204C8-BEBF-DA4C-9A8F-FE325FF9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AF326-5F64-9E49-80E7-F055B8D6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54153-F0D2-7C4E-9109-0FA69E295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35826-901C-464A-BEDC-953ED17B4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193A2-6E8E-7746-BA04-625C3AB7C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C3D6-AD7E-4842-A787-9703EDFA52B1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A985C-3CFE-A143-8851-82BE9D0CA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D0F32-11D7-A844-A9A3-454189F93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F2534-A4B5-6346-819C-B864EC56B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2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D5415-18D5-E649-937E-4238AAD6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CB32D-C72C-F243-BED0-C62A9308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935" y="2700338"/>
            <a:ext cx="6332113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5D03C-CBD2-E74A-A9F4-FE2076598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88" y="5248217"/>
            <a:ext cx="5468813" cy="133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74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b="1" dirty="0"/>
            </a:br>
            <a:r>
              <a:rPr lang="en-US" b="1" dirty="0" err="1"/>
              <a:t>Nivoi</a:t>
            </a:r>
            <a:r>
              <a:rPr lang="en-US" b="1" dirty="0"/>
              <a:t> </a:t>
            </a:r>
            <a:r>
              <a:rPr lang="en-US" b="1" dirty="0" err="1"/>
              <a:t>znanja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granični</a:t>
            </a:r>
            <a:r>
              <a:rPr lang="en-US" b="1" dirty="0"/>
              <a:t> </a:t>
            </a:r>
            <a:r>
              <a:rPr lang="en-US" b="1" dirty="0" err="1"/>
              <a:t>rezultati</a:t>
            </a:r>
            <a:r>
              <a:rPr lang="en-US" b="1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1673" y="2099256"/>
            <a:ext cx="10362127" cy="3616538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C38E39-0C25-2340-8481-B0D3D88440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717856"/>
            <a:ext cx="6096000" cy="3429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21345BF-2585-DE4F-BE0D-F5702F3649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40DAA7-F8CE-704F-BC4A-BD47943CC4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18237A-D048-4B44-8AB2-5088EEF84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49822"/>
              </p:ext>
            </p:extLst>
          </p:nvPr>
        </p:nvGraphicFramePr>
        <p:xfrm>
          <a:off x="1181528" y="1825625"/>
          <a:ext cx="9750180" cy="404092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25030">
                  <a:extLst>
                    <a:ext uri="{9D8B030D-6E8A-4147-A177-3AD203B41FA5}">
                      <a16:colId xmlns:a16="http://schemas.microsoft.com/office/drawing/2014/main" val="2125289853"/>
                    </a:ext>
                  </a:extLst>
                </a:gridCol>
                <a:gridCol w="1625030">
                  <a:extLst>
                    <a:ext uri="{9D8B030D-6E8A-4147-A177-3AD203B41FA5}">
                      <a16:colId xmlns:a16="http://schemas.microsoft.com/office/drawing/2014/main" val="4215967367"/>
                    </a:ext>
                  </a:extLst>
                </a:gridCol>
                <a:gridCol w="1625030">
                  <a:extLst>
                    <a:ext uri="{9D8B030D-6E8A-4147-A177-3AD203B41FA5}">
                      <a16:colId xmlns:a16="http://schemas.microsoft.com/office/drawing/2014/main" val="9792708"/>
                    </a:ext>
                  </a:extLst>
                </a:gridCol>
                <a:gridCol w="1625030">
                  <a:extLst>
                    <a:ext uri="{9D8B030D-6E8A-4147-A177-3AD203B41FA5}">
                      <a16:colId xmlns:a16="http://schemas.microsoft.com/office/drawing/2014/main" val="1542082755"/>
                    </a:ext>
                  </a:extLst>
                </a:gridCol>
                <a:gridCol w="1625030">
                  <a:extLst>
                    <a:ext uri="{9D8B030D-6E8A-4147-A177-3AD203B41FA5}">
                      <a16:colId xmlns:a16="http://schemas.microsoft.com/office/drawing/2014/main" val="15910267"/>
                    </a:ext>
                  </a:extLst>
                </a:gridCol>
                <a:gridCol w="1625030">
                  <a:extLst>
                    <a:ext uri="{9D8B030D-6E8A-4147-A177-3AD203B41FA5}">
                      <a16:colId xmlns:a16="http://schemas.microsoft.com/office/drawing/2014/main" val="2187719038"/>
                    </a:ext>
                  </a:extLst>
                </a:gridCol>
              </a:tblGrid>
              <a:tr h="1072825">
                <a:tc>
                  <a:txBody>
                    <a:bodyPr/>
                    <a:lstStyle/>
                    <a:p>
                      <a:r>
                        <a:rPr lang="en-US" sz="1400" dirty="0"/>
                        <a:t>ČITALAČKA PISMENOST: NIVO  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ČITALAČKA PISMENOST: GRANIČNI REZULTAT 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MATEMATIČKA PISMENOST </a:t>
                      </a:r>
                    </a:p>
                    <a:p>
                      <a:r>
                        <a:rPr lang="en-US" sz="1400" dirty="0"/>
                        <a:t>NIVO</a:t>
                      </a:r>
                      <a:endParaRPr lang="bs-Latn-BA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MATEMATIČKA PISMENOST: </a:t>
                      </a:r>
                    </a:p>
                    <a:p>
                      <a:r>
                        <a:rPr lang="en-US" sz="1400" dirty="0"/>
                        <a:t>GRANIČNI REZULTAT</a:t>
                      </a:r>
                      <a:endParaRPr lang="bs-Latn-BA" sz="1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PISMENOST U PRIRODOSLOVLJU:</a:t>
                      </a:r>
                    </a:p>
                    <a:p>
                      <a:r>
                        <a:rPr lang="en-US" sz="1400" dirty="0"/>
                        <a:t>NIVO</a:t>
                      </a:r>
                      <a:endParaRPr lang="bs-Latn-BA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PISMENOST U PRIRODOSLOVLJU:</a:t>
                      </a:r>
                    </a:p>
                    <a:p>
                      <a:r>
                        <a:rPr lang="en-US" sz="1400" dirty="0"/>
                        <a:t> GRANIČNI REZULTAT </a:t>
                      </a:r>
                      <a:endParaRPr lang="bs-Latn-BA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140273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698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669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708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899154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626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607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663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56575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553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545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559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45948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480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482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484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53094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407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420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410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603985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1a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335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358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1a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335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494197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1b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262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1b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261</a:t>
                      </a:r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611877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en-US" dirty="0"/>
                        <a:t>1c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189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34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3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790CA5-788F-43E2-933E-0E094AAA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Prosječna</a:t>
            </a:r>
            <a:r>
              <a:rPr lang="en-US" sz="4000" b="1" dirty="0"/>
              <a:t> </a:t>
            </a:r>
            <a:r>
              <a:rPr lang="en-US" sz="4000" b="1" dirty="0" err="1"/>
              <a:t>postignuća</a:t>
            </a:r>
            <a:r>
              <a:rPr lang="en-US" sz="4000" b="1" dirty="0"/>
              <a:t> </a:t>
            </a:r>
            <a:r>
              <a:rPr lang="en-US" sz="4000" b="1" dirty="0" err="1"/>
              <a:t>prema</a:t>
            </a:r>
            <a:r>
              <a:rPr lang="en-US" sz="4000" b="1" dirty="0"/>
              <a:t> </a:t>
            </a:r>
            <a:r>
              <a:rPr lang="en-US" sz="4000" b="1" dirty="0" err="1"/>
              <a:t>jeziku</a:t>
            </a:r>
            <a:r>
              <a:rPr lang="en-US" sz="4000" b="1" dirty="0"/>
              <a:t> </a:t>
            </a:r>
            <a:r>
              <a:rPr lang="en-US" sz="4000" b="1" dirty="0" err="1"/>
              <a:t>ocjenjivanja</a:t>
            </a:r>
            <a:endParaRPr lang="bs-Latn-BA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830388" y="2098675"/>
            <a:ext cx="10361612" cy="3617913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55FE86-C814-7C49-8CEA-68353038D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22F0F7-836F-C141-B818-37EE1564BC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pic>
        <p:nvPicPr>
          <p:cNvPr id="6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B1664573-9861-494D-8920-ACA627D7F0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0043" y="1675227"/>
            <a:ext cx="7811913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7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Socio-</a:t>
            </a:r>
            <a:r>
              <a:rPr lang="en-US" sz="4000" b="1" dirty="0" err="1"/>
              <a:t>ekonomski</a:t>
            </a:r>
            <a:r>
              <a:rPr lang="en-US" sz="4000" b="1" dirty="0"/>
              <a:t> status </a:t>
            </a:r>
            <a:r>
              <a:rPr lang="en-US" sz="4000" b="1" dirty="0" err="1"/>
              <a:t>učenika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postignuća</a:t>
            </a:r>
            <a:r>
              <a:rPr lang="en-US" sz="4000" b="1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936" y="2099256"/>
            <a:ext cx="10362127" cy="36165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D505622-DD43-43C4-AC53-3BE260FA4011}"/>
              </a:ext>
            </a:extLst>
          </p:cNvPr>
          <p:cNvSpPr/>
          <p:nvPr/>
        </p:nvSpPr>
        <p:spPr>
          <a:xfrm>
            <a:off x="914936" y="1582341"/>
            <a:ext cx="1016060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s-Latn-BA" sz="2400" dirty="0"/>
              <a:t>PISA procjenjuje </a:t>
            </a:r>
            <a:r>
              <a:rPr lang="bs-Latn-BA" sz="2400" dirty="0" err="1"/>
              <a:t>socio</a:t>
            </a:r>
            <a:r>
              <a:rPr lang="bs-Latn-BA" sz="2400" dirty="0"/>
              <a:t>‑ekonomski status učenika koristeći</a:t>
            </a:r>
            <a:r>
              <a:rPr lang="en-US" sz="2400" dirty="0"/>
              <a:t> </a:t>
            </a:r>
            <a:r>
              <a:rPr lang="bs-Latn-BA" sz="2400" dirty="0"/>
              <a:t>vlastiti indeks ekonomskog, društvenog i kulturnog statusa (ESCS)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ESCS se </a:t>
            </a:r>
            <a:r>
              <a:rPr lang="en-US" sz="2400" dirty="0" err="1"/>
              <a:t>izvodi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nekoliko</a:t>
            </a:r>
            <a:r>
              <a:rPr lang="en-US" sz="2400" dirty="0"/>
              <a:t> </a:t>
            </a:r>
            <a:r>
              <a:rPr lang="en-US" sz="2400" dirty="0" err="1"/>
              <a:t>varijabli</a:t>
            </a:r>
            <a:r>
              <a:rPr lang="en-US" sz="2400" dirty="0"/>
              <a:t> </a:t>
            </a:r>
            <a:r>
              <a:rPr lang="bs-Latn-BA" sz="2400" dirty="0"/>
              <a:t> koje se odnose na porodično porijeklo učenika: </a:t>
            </a: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bs-Latn-BA" sz="2400" dirty="0"/>
              <a:t>obrazovanje i zanimanje roditelja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bs-Latn-BA" sz="2400" dirty="0"/>
              <a:t>određen broj učeničkih materijalnih dobara u domaćinstvu koja ukazuju na materijalno bogatstvo</a:t>
            </a:r>
            <a:r>
              <a:rPr lang="en-US" sz="2400" dirty="0"/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bs-Latn-BA" sz="2400" dirty="0"/>
              <a:t>broj knjiga i drugih obrazovnih resursa dostupnih u domaćinstvu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Latn-BA" sz="2400" dirty="0"/>
              <a:t>PISA indeks</a:t>
            </a:r>
            <a:r>
              <a:rPr lang="en-US" sz="2400" dirty="0"/>
              <a:t> </a:t>
            </a:r>
            <a:r>
              <a:rPr lang="bs-Latn-BA" sz="2400" dirty="0"/>
              <a:t>ekonomskog, društvenog i kulturnog statusa je kombinovani rezultat izveden iz ovih indikatora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Latn-BA" sz="2400" dirty="0"/>
              <a:t>Osmišljen je tako da bude međunarodno uporediv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679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ED9FDA-1ABF-4947-A98A-FFE15B13F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Odnos</a:t>
            </a:r>
            <a:r>
              <a:rPr lang="en-US" sz="4000" b="1" dirty="0"/>
              <a:t> </a:t>
            </a:r>
            <a:r>
              <a:rPr lang="en-US" sz="4000" b="1" dirty="0" err="1"/>
              <a:t>između</a:t>
            </a:r>
            <a:r>
              <a:rPr lang="en-US" sz="4000" b="1" dirty="0"/>
              <a:t> </a:t>
            </a:r>
            <a:r>
              <a:rPr lang="en-US" sz="4000" b="1" dirty="0" err="1"/>
              <a:t>indeksa</a:t>
            </a:r>
            <a:r>
              <a:rPr lang="en-US" sz="4000" b="1" dirty="0"/>
              <a:t> socio-</a:t>
            </a:r>
            <a:r>
              <a:rPr lang="en-US" sz="4000" b="1" dirty="0" err="1"/>
              <a:t>ekonomskog</a:t>
            </a:r>
            <a:r>
              <a:rPr lang="en-US" sz="4000" b="1" dirty="0"/>
              <a:t> </a:t>
            </a:r>
            <a:r>
              <a:rPr lang="en-US" sz="4000" b="1" dirty="0" err="1"/>
              <a:t>statusa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postignuća</a:t>
            </a:r>
            <a:r>
              <a:rPr lang="en-US" sz="4000" b="1" dirty="0"/>
              <a:t> </a:t>
            </a:r>
            <a:r>
              <a:rPr lang="en-US" sz="4000" b="1" dirty="0" err="1"/>
              <a:t>učenika</a:t>
            </a:r>
            <a:endParaRPr lang="bs-Latn-BA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2098675"/>
            <a:ext cx="10363200" cy="3617913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D505622-DD43-43C4-AC53-3BE260FA4011}"/>
              </a:ext>
            </a:extLst>
          </p:cNvPr>
          <p:cNvSpPr/>
          <p:nvPr/>
        </p:nvSpPr>
        <p:spPr>
          <a:xfrm>
            <a:off x="914936" y="1582341"/>
            <a:ext cx="101606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bs-Latn-BA" dirty="0"/>
          </a:p>
        </p:txBody>
      </p:sp>
      <p:pic>
        <p:nvPicPr>
          <p:cNvPr id="8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9278EA7-8618-42BD-B2D0-8CF1178049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0043" y="1675227"/>
            <a:ext cx="7811913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Razlike</a:t>
            </a:r>
            <a:r>
              <a:rPr lang="en-US" sz="4000" b="1" dirty="0"/>
              <a:t> </a:t>
            </a:r>
            <a:r>
              <a:rPr lang="en-US" sz="4000" b="1" dirty="0" err="1"/>
              <a:t>između</a:t>
            </a:r>
            <a:r>
              <a:rPr lang="en-US" sz="4000" b="1" dirty="0"/>
              <a:t> </a:t>
            </a:r>
            <a:r>
              <a:rPr lang="en-US" sz="4000" b="1" dirty="0" err="1"/>
              <a:t>postignuća</a:t>
            </a:r>
            <a:r>
              <a:rPr lang="en-US" sz="4000" b="1" dirty="0"/>
              <a:t> </a:t>
            </a:r>
            <a:r>
              <a:rPr lang="en-US" sz="4000" b="1" dirty="0" err="1"/>
              <a:t>učenika</a:t>
            </a:r>
            <a:r>
              <a:rPr lang="en-US" sz="4000" b="1" dirty="0"/>
              <a:t> </a:t>
            </a:r>
            <a:r>
              <a:rPr lang="en-US" sz="4000" b="1" dirty="0" err="1"/>
              <a:t>donjeg</a:t>
            </a:r>
            <a:r>
              <a:rPr lang="en-US" sz="4000" b="1" dirty="0"/>
              <a:t> </a:t>
            </a:r>
            <a:r>
              <a:rPr lang="en-US" sz="4000" b="1" dirty="0" err="1"/>
              <a:t>i</a:t>
            </a:r>
            <a:r>
              <a:rPr lang="en-US" sz="4000" b="1" dirty="0"/>
              <a:t> </a:t>
            </a:r>
            <a:r>
              <a:rPr lang="en-US" sz="4000" b="1" dirty="0" err="1"/>
              <a:t>gornjeg</a:t>
            </a:r>
            <a:r>
              <a:rPr lang="en-US" sz="4000" b="1" dirty="0"/>
              <a:t> </a:t>
            </a:r>
            <a:r>
              <a:rPr lang="en-US" sz="4000" b="1" dirty="0" err="1"/>
              <a:t>kvartila</a:t>
            </a:r>
            <a:r>
              <a:rPr lang="en-US" sz="4000" b="1" dirty="0"/>
              <a:t> </a:t>
            </a:r>
            <a:r>
              <a:rPr lang="en-US" sz="4000" b="1" dirty="0" err="1"/>
              <a:t>prema</a:t>
            </a:r>
            <a:r>
              <a:rPr lang="en-US" sz="4000" b="1" dirty="0"/>
              <a:t> socio-</a:t>
            </a:r>
            <a:r>
              <a:rPr lang="en-US" sz="4000" b="1" dirty="0" err="1"/>
              <a:t>ekonomskom</a:t>
            </a:r>
            <a:r>
              <a:rPr lang="en-US" sz="4000" b="1" dirty="0"/>
              <a:t> </a:t>
            </a:r>
            <a:r>
              <a:rPr lang="en-US" sz="4000" b="1" dirty="0" err="1"/>
              <a:t>statusu</a:t>
            </a:r>
            <a:endParaRPr lang="en-US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2098675"/>
            <a:ext cx="10363200" cy="3617913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D505622-DD43-43C4-AC53-3BE260FA4011}"/>
              </a:ext>
            </a:extLst>
          </p:cNvPr>
          <p:cNvSpPr/>
          <p:nvPr/>
        </p:nvSpPr>
        <p:spPr>
          <a:xfrm>
            <a:off x="914936" y="1582341"/>
            <a:ext cx="101606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bs-Latn-BA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60DD33C-26FB-4A61-B18C-BE87F2C4EA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5664" y="1582341"/>
            <a:ext cx="7779150" cy="437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2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5EA1B42-FAF3-4EAF-B26B-6450953E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Postignuća</a:t>
            </a:r>
            <a:r>
              <a:rPr lang="en-US" sz="4000" b="1" dirty="0"/>
              <a:t> </a:t>
            </a:r>
            <a:r>
              <a:rPr lang="en-US" sz="4000" b="1" dirty="0" err="1"/>
              <a:t>učenika</a:t>
            </a:r>
            <a:r>
              <a:rPr lang="en-US" sz="4000" b="1" dirty="0"/>
              <a:t> </a:t>
            </a:r>
            <a:r>
              <a:rPr lang="bs-Latn-BA" sz="4000" b="1" dirty="0"/>
              <a:t>različitog </a:t>
            </a:r>
            <a:r>
              <a:rPr lang="en-US" sz="4000" b="1" dirty="0"/>
              <a:t>SE </a:t>
            </a:r>
            <a:r>
              <a:rPr lang="bs-Latn-BA" sz="4000" b="1" dirty="0"/>
              <a:t>statusa koji </a:t>
            </a:r>
            <a:r>
              <a:rPr lang="bs-Latn-BA" sz="4000" b="1" dirty="0" err="1"/>
              <a:t>pohađaju</a:t>
            </a:r>
            <a:r>
              <a:rPr lang="en-US" sz="4000" b="1" dirty="0"/>
              <a:t> </a:t>
            </a:r>
            <a:r>
              <a:rPr lang="pl-PL" sz="4000" b="1" dirty="0"/>
              <a:t>škole s različitim </a:t>
            </a:r>
            <a:r>
              <a:rPr lang="en-US" sz="4000" b="1" dirty="0"/>
              <a:t>SE </a:t>
            </a:r>
            <a:r>
              <a:rPr lang="pl-PL" sz="4000" b="1" dirty="0"/>
              <a:t>profilom </a:t>
            </a:r>
            <a:endParaRPr lang="bs-Latn-BA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36678" y="2098675"/>
            <a:ext cx="1250057" cy="3617913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D505622-DD43-43C4-AC53-3BE260FA4011}"/>
              </a:ext>
            </a:extLst>
          </p:cNvPr>
          <p:cNvSpPr/>
          <p:nvPr/>
        </p:nvSpPr>
        <p:spPr>
          <a:xfrm>
            <a:off x="914936" y="1582341"/>
            <a:ext cx="101606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bs-Latn-BA" dirty="0"/>
          </a:p>
        </p:txBody>
      </p:sp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1E97B01-A286-4A72-AE2F-CFE50D056C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2395" y="1533698"/>
            <a:ext cx="8172870" cy="4597636"/>
          </a:xfrm>
          <a:prstGeom prst="rect">
            <a:avLst/>
          </a:prstGeom>
        </p:spPr>
      </p:pic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446615-F747-4AFD-ABD0-CA8C74DE60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6731" y="1533698"/>
            <a:ext cx="8179220" cy="4597636"/>
          </a:xfrm>
          <a:prstGeom prst="rect">
            <a:avLst/>
          </a:prstGeom>
        </p:spPr>
      </p:pic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DDC4427-C505-4B14-9422-03E53760ED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22265" y="1533698"/>
            <a:ext cx="8147469" cy="4584936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69C72F4-0821-4706-9C5B-E2AC3562A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21088"/>
              </p:ext>
            </p:extLst>
          </p:nvPr>
        </p:nvGraphicFramePr>
        <p:xfrm>
          <a:off x="721321" y="2374710"/>
          <a:ext cx="1241078" cy="30434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13349">
                  <a:extLst>
                    <a:ext uri="{9D8B030D-6E8A-4147-A177-3AD203B41FA5}">
                      <a16:colId xmlns:a16="http://schemas.microsoft.com/office/drawing/2014/main" val="3070862437"/>
                    </a:ext>
                  </a:extLst>
                </a:gridCol>
                <a:gridCol w="727729">
                  <a:extLst>
                    <a:ext uri="{9D8B030D-6E8A-4147-A177-3AD203B41FA5}">
                      <a16:colId xmlns:a16="http://schemas.microsoft.com/office/drawing/2014/main" val="2141629007"/>
                    </a:ext>
                  </a:extLst>
                </a:gridCol>
              </a:tblGrid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 dirty="0">
                          <a:effectLst/>
                        </a:rPr>
                        <a:t>Nivo</a:t>
                      </a:r>
                      <a:endParaRPr lang="bs-Latn-BA" sz="11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Rezultat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465989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6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698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747286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5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626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308323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4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553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783783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3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480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4109887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407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0216781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1a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335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653579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1b</a:t>
                      </a:r>
                      <a:endParaRPr lang="bs-Latn-BA" sz="11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262</a:t>
                      </a:r>
                      <a:endParaRPr lang="bs-Latn-BA" sz="11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57321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0F378AB-9585-47EB-8182-DC53E5B7B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15410"/>
              </p:ext>
            </p:extLst>
          </p:nvPr>
        </p:nvGraphicFramePr>
        <p:xfrm>
          <a:off x="721321" y="2395802"/>
          <a:ext cx="1241078" cy="3022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985">
                  <a:extLst>
                    <a:ext uri="{9D8B030D-6E8A-4147-A177-3AD203B41FA5}">
                      <a16:colId xmlns:a16="http://schemas.microsoft.com/office/drawing/2014/main" val="26797173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1793479630"/>
                    </a:ext>
                  </a:extLst>
                </a:gridCol>
              </a:tblGrid>
              <a:tr h="43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Nivo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Rezultat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799110"/>
                  </a:ext>
                </a:extLst>
              </a:tr>
              <a:tr h="43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6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669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512873"/>
                  </a:ext>
                </a:extLst>
              </a:tr>
              <a:tr h="43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5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607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426327"/>
                  </a:ext>
                </a:extLst>
              </a:tr>
              <a:tr h="43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4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545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5380704"/>
                  </a:ext>
                </a:extLst>
              </a:tr>
              <a:tr h="43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3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482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711830"/>
                  </a:ext>
                </a:extLst>
              </a:tr>
              <a:tr h="43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420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540817"/>
                  </a:ext>
                </a:extLst>
              </a:tr>
              <a:tr h="43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1a</a:t>
                      </a:r>
                      <a:endParaRPr lang="bs-Latn-BA" sz="110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358</a:t>
                      </a:r>
                      <a:endParaRPr lang="bs-Latn-BA" sz="1100" dirty="0">
                        <a:effectLst/>
                        <a:latin typeface="Tw Cen MT" panose="020B0602020104020603" pitchFamily="34" charset="-18"/>
                        <a:ea typeface="Tw Cen MT" panose="020B06020201040206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049504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37290D8-34FB-443D-9C83-DD91C1454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31526"/>
              </p:ext>
            </p:extLst>
          </p:nvPr>
        </p:nvGraphicFramePr>
        <p:xfrm>
          <a:off x="661455" y="2395801"/>
          <a:ext cx="1285145" cy="3022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74">
                  <a:extLst>
                    <a:ext uri="{9D8B030D-6E8A-4147-A177-3AD203B41FA5}">
                      <a16:colId xmlns:a16="http://schemas.microsoft.com/office/drawing/2014/main" val="2978902270"/>
                    </a:ext>
                  </a:extLst>
                </a:gridCol>
                <a:gridCol w="766371">
                  <a:extLst>
                    <a:ext uri="{9D8B030D-6E8A-4147-A177-3AD203B41FA5}">
                      <a16:colId xmlns:a16="http://schemas.microsoft.com/office/drawing/2014/main" val="2902632925"/>
                    </a:ext>
                  </a:extLst>
                </a:gridCol>
              </a:tblGrid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Nivo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Rezultat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420562"/>
                  </a:ext>
                </a:extLst>
              </a:tr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6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708</a:t>
                      </a:r>
                      <a:endParaRPr lang="bs-Latn-BA" sz="1100" dirty="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3724"/>
                  </a:ext>
                </a:extLst>
              </a:tr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5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663</a:t>
                      </a:r>
                      <a:endParaRPr lang="bs-Latn-BA" sz="1100" dirty="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93143"/>
                  </a:ext>
                </a:extLst>
              </a:tr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4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559</a:t>
                      </a:r>
                      <a:endParaRPr lang="bs-Latn-BA" sz="1100" dirty="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902626"/>
                  </a:ext>
                </a:extLst>
              </a:tr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3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484</a:t>
                      </a:r>
                      <a:endParaRPr lang="bs-Latn-BA" sz="1100" dirty="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605017"/>
                  </a:ext>
                </a:extLst>
              </a:tr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2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410</a:t>
                      </a:r>
                      <a:endParaRPr lang="bs-Latn-BA" sz="1100" dirty="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97077"/>
                  </a:ext>
                </a:extLst>
              </a:tr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1a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335</a:t>
                      </a:r>
                      <a:endParaRPr lang="bs-Latn-BA" sz="1100" dirty="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604583"/>
                  </a:ext>
                </a:extLst>
              </a:tr>
              <a:tr h="377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s-Latn-BA" sz="1200">
                          <a:effectLst/>
                        </a:rPr>
                        <a:t>1b</a:t>
                      </a:r>
                      <a:endParaRPr lang="bs-Latn-BA" sz="110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261</a:t>
                      </a:r>
                      <a:endParaRPr lang="bs-Latn-BA" sz="1100" dirty="0">
                        <a:effectLst/>
                        <a:latin typeface="Gill Sans MT" panose="020B0502020104020203" pitchFamily="34" charset="-18"/>
                        <a:ea typeface="Gill Sans MT" panose="020B0502020104020203" pitchFamily="34" charset="-1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09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8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B18F-CC5A-DC4C-910F-C64A89BB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/>
              <a:t>Varijabilitet</a:t>
            </a:r>
            <a:r>
              <a:rPr lang="en-US" sz="4000" b="1" dirty="0"/>
              <a:t> </a:t>
            </a:r>
            <a:r>
              <a:rPr lang="en-US" sz="4000" b="1" dirty="0" err="1"/>
              <a:t>rezultata</a:t>
            </a:r>
            <a:endParaRPr lang="en-US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7E315A-8034-5D4E-92ED-C5A2C3712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936" y="2099256"/>
            <a:ext cx="10362127" cy="36165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62C10-F256-2442-B0ED-5879F2412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00" y="6123272"/>
            <a:ext cx="2403427" cy="783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5D31CD-D100-504D-8896-BBB367D5DB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8082" y="5974343"/>
            <a:ext cx="3363918" cy="8226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D505622-DD43-43C4-AC53-3BE260FA4011}"/>
              </a:ext>
            </a:extLst>
          </p:cNvPr>
          <p:cNvSpPr/>
          <p:nvPr/>
        </p:nvSpPr>
        <p:spPr>
          <a:xfrm>
            <a:off x="914936" y="1582341"/>
            <a:ext cx="101606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bs-Latn-BA" dirty="0"/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33CD3B-AE11-4408-B6D1-C5AFA074E8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7045" y="1473859"/>
            <a:ext cx="7937908" cy="446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1143</Words>
  <Application>Microsoft Office PowerPoint</Application>
  <PresentationFormat>Widescreen</PresentationFormat>
  <Paragraphs>181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Tw Cen MT</vt:lpstr>
      <vt:lpstr>Office Theme</vt:lpstr>
      <vt:lpstr>PowerPoint Presentation</vt:lpstr>
      <vt:lpstr> Nivoi znanja i granični rezultati  </vt:lpstr>
      <vt:lpstr>Prosječna postignuća prema jeziku ocjenjivanja</vt:lpstr>
      <vt:lpstr>Socio-ekonomski status učenika i postignuća </vt:lpstr>
      <vt:lpstr>Odnos između indeksa socio-ekonomskog statusa i postignuća učenika</vt:lpstr>
      <vt:lpstr>Razlike između postignuća učenika donjeg i gornjeg kvartila prema socio-ekonomskom statusu</vt:lpstr>
      <vt:lpstr>Postignuća učenika različitog SE statusa koji pohađaju škole s različitim SE profilom </vt:lpstr>
      <vt:lpstr>Varijabilitet rezultata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Azra Kadic</dc:creator>
  <cp:lastModifiedBy>Dzenana Husremovic</cp:lastModifiedBy>
  <cp:revision>25</cp:revision>
  <dcterms:created xsi:type="dcterms:W3CDTF">2019-11-19T00:25:52Z</dcterms:created>
  <dcterms:modified xsi:type="dcterms:W3CDTF">2019-11-27T16:48:07Z</dcterms:modified>
</cp:coreProperties>
</file>