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7" r:id="rId3"/>
    <p:sldId id="27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97" r:id="rId14"/>
    <p:sldId id="296" r:id="rId15"/>
    <p:sldId id="295" r:id="rId16"/>
    <p:sldId id="294" r:id="rId17"/>
    <p:sldId id="293" r:id="rId18"/>
    <p:sldId id="290" r:id="rId19"/>
    <p:sldId id="289" r:id="rId20"/>
    <p:sldId id="291" r:id="rId21"/>
    <p:sldId id="292" r:id="rId22"/>
    <p:sldId id="298" r:id="rId23"/>
    <p:sldId id="299" r:id="rId24"/>
    <p:sldId id="30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2"/>
  </p:normalViewPr>
  <p:slideViewPr>
    <p:cSldViewPr snapToGrid="0" snapToObjects="1">
      <p:cViewPr varScale="1">
        <p:scale>
          <a:sx n="56" d="100"/>
          <a:sy n="56" d="100"/>
        </p:scale>
        <p:origin x="12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424402129016746E-2"/>
          <c:y val="4.4405853377916804E-2"/>
          <c:w val="0.86547978729695185"/>
          <c:h val="0.74199172945108482"/>
        </c:manualLayout>
      </c:layout>
      <c:lineChart>
        <c:grouping val="standard"/>
        <c:varyColors val="0"/>
        <c:ser>
          <c:idx val="0"/>
          <c:order val="0"/>
          <c:tx>
            <c:strRef>
              <c:f>'Slika 2.8'!$B$2</c:f>
              <c:strCache>
                <c:ptCount val="1"/>
                <c:pt idx="0">
                  <c:v>Dječaci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marker>
          <c:dLbls>
            <c:dLbl>
              <c:idx val="0"/>
              <c:layout>
                <c:manualLayout>
                  <c:x val="-4.0831947799353764E-2"/>
                  <c:y val="-4.8706240487062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CE3-4425-8A3C-88CF9905B8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831947799353834E-2"/>
                  <c:y val="3.65296803652966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CE3-4425-8A3C-88CF9905B8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102253032929112E-2"/>
                  <c:y val="7.77461810079494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CE3-4425-8A3C-88CF9905B8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>
                <a:glow rad="63500">
                  <a:srgbClr val="2683C6">
                    <a:satMod val="175000"/>
                    <a:alpha val="40000"/>
                  </a:srgbClr>
                </a:glow>
                <a:outerShdw blurRad="50800" dist="38100" dir="2700000" algn="tl" rotWithShape="0">
                  <a:srgbClr val="0070C0">
                    <a:alpha val="5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noFill/>
                    </a:ln>
                    <a:effectLst/>
                  </c:spPr>
                </c15:leaderLines>
              </c:ext>
            </c:extLst>
          </c:dLbls>
          <c:cat>
            <c:strRef>
              <c:f>'Slika 2.8'!$A$3:$A$5</c:f>
              <c:strCache>
                <c:ptCount val="3"/>
                <c:pt idx="0">
                  <c:v>Matematika</c:v>
                </c:pt>
                <c:pt idx="1">
                  <c:v>Čitanje</c:v>
                </c:pt>
                <c:pt idx="2">
                  <c:v>Prirodne nauke</c:v>
                </c:pt>
              </c:strCache>
            </c:strRef>
          </c:cat>
          <c:val>
            <c:numRef>
              <c:f>'Slika 2.8'!$B$3:$B$5</c:f>
              <c:numCache>
                <c:formatCode>General</c:formatCode>
                <c:ptCount val="3"/>
                <c:pt idx="0">
                  <c:v>408</c:v>
                </c:pt>
                <c:pt idx="1">
                  <c:v>389</c:v>
                </c:pt>
                <c:pt idx="2">
                  <c:v>398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CE3-4425-8A3C-88CF9905B84A}"/>
            </c:ext>
          </c:extLst>
        </c:ser>
        <c:ser>
          <c:idx val="1"/>
          <c:order val="1"/>
          <c:tx>
            <c:strRef>
              <c:f>'Slika 2.8'!$C$2</c:f>
              <c:strCache>
                <c:ptCount val="1"/>
                <c:pt idx="0">
                  <c:v>Djevojčice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marker>
          <c:dLbls>
            <c:dLbl>
              <c:idx val="0"/>
              <c:layout>
                <c:manualLayout>
                  <c:x val="-4.0831947799353764E-2"/>
                  <c:y val="4.8706240487062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CE3-4425-8A3C-88CF9905B8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831947799353834E-2"/>
                  <c:y val="-4.26179604261796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CE3-4425-8A3C-88CF9905B8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917789089188808E-2"/>
                  <c:y val="-9.8682754583734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CE3-4425-8A3C-88CF9905B8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srgbClr val="C00000">
                    <a:alpha val="40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'Slika 2.8'!$A$3:$A$5</c:f>
              <c:strCache>
                <c:ptCount val="3"/>
                <c:pt idx="0">
                  <c:v>Matematika</c:v>
                </c:pt>
                <c:pt idx="1">
                  <c:v>Čitanje</c:v>
                </c:pt>
                <c:pt idx="2">
                  <c:v>Prirodne nauke</c:v>
                </c:pt>
              </c:strCache>
            </c:strRef>
          </c:cat>
          <c:val>
            <c:numRef>
              <c:f>'Slika 2.8'!$C$3:$C$5</c:f>
              <c:numCache>
                <c:formatCode>General</c:formatCode>
                <c:ptCount val="3"/>
                <c:pt idx="0">
                  <c:v>405</c:v>
                </c:pt>
                <c:pt idx="1">
                  <c:v>418</c:v>
                </c:pt>
                <c:pt idx="2">
                  <c:v>399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9CE3-4425-8A3C-88CF9905B8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308857744"/>
        <c:axId val="-1308860464"/>
      </c:lineChart>
      <c:catAx>
        <c:axId val="-1308857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308860464"/>
        <c:crosses val="autoZero"/>
        <c:auto val="1"/>
        <c:lblAlgn val="ctr"/>
        <c:lblOffset val="100"/>
        <c:tickMarkSkip val="1"/>
        <c:noMultiLvlLbl val="1"/>
      </c:catAx>
      <c:valAx>
        <c:axId val="-1308860464"/>
        <c:scaling>
          <c:orientation val="minMax"/>
          <c:max val="430"/>
          <c:min val="38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s-Latn-BA"/>
                  <a:t>prosječni</a:t>
                </a:r>
                <a:r>
                  <a:rPr lang="bs-Latn-BA" baseline="0"/>
                  <a:t> skor</a:t>
                </a:r>
                <a:endParaRPr lang="bs-Latn-B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088577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32208299785750349"/>
          <c:y val="0.89354670594233276"/>
          <c:w val="0.28457175088815806"/>
          <c:h val="4.82963602152470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4381912104848681"/>
          <c:y val="9.7370513623988811E-2"/>
          <c:w val="0.53323298637829486"/>
          <c:h val="0.765043016014784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'Slika 5.17'!$C$12</c:f>
              <c:strCache>
                <c:ptCount val="1"/>
                <c:pt idx="0">
                  <c:v>BiH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'Slika 5.17'!$B$13:$B$19</c:f>
              <c:strCache>
                <c:ptCount val="7"/>
                <c:pt idx="0">
                  <c:v>... postavlja jasne ciljeve učenja</c:v>
                </c:pt>
                <c:pt idx="1">
                  <c:v>...na početku časa daje kratki sažetak prethodne lekcije</c:v>
                </c:pt>
                <c:pt idx="2">
                  <c:v>... nam govori šta moramo da naučimo</c:v>
                </c:pt>
                <c:pt idx="3">
                  <c:v>... prilagođava lekciju potrebama i znanju mog odjeljenja</c:v>
                </c:pt>
                <c:pt idx="4">
                  <c:v>... pruža pomoć svakom učeniku/učenici koji/a ima poteškoća u razumijevanju teme ili zadatka ponaosob</c:v>
                </c:pt>
                <c:pt idx="5">
                  <c:v>... mijenja sadržaj one lekcije koju mnogi učenici smatraju teškom za razumjeti</c:v>
                </c:pt>
                <c:pt idx="6">
                  <c:v>... postavlja pitanja da provjeri jesmo li razumjeli gradivo koje je predavao/predavala</c:v>
                </c:pt>
              </c:strCache>
            </c:strRef>
          </c:cat>
          <c:val>
            <c:numRef>
              <c:f>'Slika 5.17'!$C$13:$C$19</c:f>
              <c:numCache>
                <c:formatCode>0</c:formatCode>
                <c:ptCount val="7"/>
                <c:pt idx="0">
                  <c:v>78</c:v>
                </c:pt>
                <c:pt idx="1">
                  <c:v>53</c:v>
                </c:pt>
                <c:pt idx="2">
                  <c:v>76</c:v>
                </c:pt>
                <c:pt idx="3">
                  <c:v>49</c:v>
                </c:pt>
                <c:pt idx="4">
                  <c:v>55</c:v>
                </c:pt>
                <c:pt idx="5">
                  <c:v>34</c:v>
                </c:pt>
                <c:pt idx="6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46-4974-ACE4-2261A31F14B5}"/>
            </c:ext>
          </c:extLst>
        </c:ser>
        <c:ser>
          <c:idx val="1"/>
          <c:order val="1"/>
          <c:tx>
            <c:strRef>
              <c:f>'Slika 5.17'!$D$12</c:f>
              <c:strCache>
                <c:ptCount val="1"/>
                <c:pt idx="0">
                  <c:v>OECD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'Slika 5.17'!$B$13:$B$19</c:f>
              <c:strCache>
                <c:ptCount val="7"/>
                <c:pt idx="0">
                  <c:v>... postavlja jasne ciljeve učenja</c:v>
                </c:pt>
                <c:pt idx="1">
                  <c:v>...na početku časa daje kratki sažetak prethodne lekcije</c:v>
                </c:pt>
                <c:pt idx="2">
                  <c:v>... nam govori šta moramo da naučimo</c:v>
                </c:pt>
                <c:pt idx="3">
                  <c:v>... prilagođava lekciju potrebama i znanju mog odjeljenja</c:v>
                </c:pt>
                <c:pt idx="4">
                  <c:v>... pruža pomoć svakom učeniku/učenici koji/a ima poteškoća u razumijevanju teme ili zadatka ponaosob</c:v>
                </c:pt>
                <c:pt idx="5">
                  <c:v>... mijenja sadržaj one lekcije koju mnogi učenici smatraju teškom za razumjeti</c:v>
                </c:pt>
                <c:pt idx="6">
                  <c:v>... postavlja pitanja da provjeri jesmo li razumjeli gradivo koje je predavao/predavala</c:v>
                </c:pt>
              </c:strCache>
            </c:strRef>
          </c:cat>
          <c:val>
            <c:numRef>
              <c:f>'Slika 5.17'!$D$13:$D$19</c:f>
              <c:numCache>
                <c:formatCode>0</c:formatCode>
                <c:ptCount val="7"/>
                <c:pt idx="0">
                  <c:v>72</c:v>
                </c:pt>
                <c:pt idx="1">
                  <c:v>44</c:v>
                </c:pt>
                <c:pt idx="2">
                  <c:v>77</c:v>
                </c:pt>
                <c:pt idx="3">
                  <c:v>56</c:v>
                </c:pt>
                <c:pt idx="4">
                  <c:v>54</c:v>
                </c:pt>
                <c:pt idx="5">
                  <c:v>43</c:v>
                </c:pt>
                <c:pt idx="6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46-4974-ACE4-2261A31F14B5}"/>
            </c:ext>
          </c:extLst>
        </c:ser>
        <c:ser>
          <c:idx val="2"/>
          <c:order val="2"/>
          <c:tx>
            <c:strRef>
              <c:f>'Slika 5.17'!$E$12</c:f>
              <c:strCache>
                <c:ptCount val="1"/>
                <c:pt idx="0">
                  <c:v>EU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'Slika 5.17'!$B$13:$B$19</c:f>
              <c:strCache>
                <c:ptCount val="7"/>
                <c:pt idx="0">
                  <c:v>... postavlja jasne ciljeve učenja</c:v>
                </c:pt>
                <c:pt idx="1">
                  <c:v>...na početku časa daje kratki sažetak prethodne lekcije</c:v>
                </c:pt>
                <c:pt idx="2">
                  <c:v>... nam govori šta moramo da naučimo</c:v>
                </c:pt>
                <c:pt idx="3">
                  <c:v>... prilagođava lekciju potrebama i znanju mog odjeljenja</c:v>
                </c:pt>
                <c:pt idx="4">
                  <c:v>... pruža pomoć svakom učeniku/učenici koji/a ima poteškoća u razumijevanju teme ili zadatka ponaosob</c:v>
                </c:pt>
                <c:pt idx="5">
                  <c:v>... mijenja sadržaj one lekcije koju mnogi učenici smatraju teškom za razumjeti</c:v>
                </c:pt>
                <c:pt idx="6">
                  <c:v>... postavlja pitanja da provjeri jesmo li razumjeli gradivo koje je predavao/predavala</c:v>
                </c:pt>
              </c:strCache>
            </c:strRef>
          </c:cat>
          <c:val>
            <c:numRef>
              <c:f>'Slika 5.17'!$E$13:$E$19</c:f>
              <c:numCache>
                <c:formatCode>General</c:formatCode>
                <c:ptCount val="7"/>
                <c:pt idx="0">
                  <c:v>71</c:v>
                </c:pt>
                <c:pt idx="1">
                  <c:v>43</c:v>
                </c:pt>
                <c:pt idx="2">
                  <c:v>76</c:v>
                </c:pt>
                <c:pt idx="3">
                  <c:v>54</c:v>
                </c:pt>
                <c:pt idx="4">
                  <c:v>50</c:v>
                </c:pt>
                <c:pt idx="5">
                  <c:v>42</c:v>
                </c:pt>
                <c:pt idx="6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46-4974-ACE4-2261A31F14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-1244372464"/>
        <c:axId val="-1244369744"/>
      </c:barChart>
      <c:catAx>
        <c:axId val="-1244372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4369744"/>
        <c:crosses val="autoZero"/>
        <c:auto val="1"/>
        <c:lblAlgn val="ctr"/>
        <c:lblOffset val="100"/>
        <c:noMultiLvlLbl val="0"/>
      </c:catAx>
      <c:valAx>
        <c:axId val="-1244369744"/>
        <c:scaling>
          <c:orientation val="minMax"/>
          <c:max val="100"/>
          <c:min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s-Latn-BA"/>
                  <a:t>Procent</a:t>
                </a:r>
                <a:r>
                  <a:rPr lang="bs-Latn-BA" baseline="0"/>
                  <a:t> </a:t>
                </a:r>
                <a:r>
                  <a:rPr lang="en-US"/>
                  <a:t>učenika</a:t>
                </a:r>
              </a:p>
            </c:rich>
          </c:tx>
          <c:layout>
            <c:manualLayout>
              <c:xMode val="edge"/>
              <c:yMode val="edge"/>
              <c:x val="0.45677755905511802"/>
              <c:y val="0.92322148560729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43724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1525153105862"/>
          <c:y val="3.9215059079276103E-2"/>
          <c:w val="0.24361614173228299"/>
          <c:h val="6.7873788969060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'Slika 5.18'!$C$3</c:f>
              <c:strCache>
                <c:ptCount val="1"/>
                <c:pt idx="0">
                  <c:v>Upće se ne slažem ili ne slažem se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'Slika 5.18'!$B$4:$B$6</c:f>
              <c:strCache>
                <c:ptCount val="3"/>
                <c:pt idx="0">
                  <c:v>Roditelji podržavaju moj trud i postignuća u učenju</c:v>
                </c:pt>
                <c:pt idx="1">
                  <c:v>Roditelji me podržavaju kad se suočavam sa poteškoćama u školi</c:v>
                </c:pt>
                <c:pt idx="2">
                  <c:v>Roditelji me podstiču da vjerujem u sebe</c:v>
                </c:pt>
              </c:strCache>
            </c:strRef>
          </c:cat>
          <c:val>
            <c:numRef>
              <c:f>'Slika 5.18'!$C$4:$C$6</c:f>
              <c:numCache>
                <c:formatCode>General</c:formatCode>
                <c:ptCount val="3"/>
                <c:pt idx="0">
                  <c:v>12.6</c:v>
                </c:pt>
                <c:pt idx="1">
                  <c:v>13.6</c:v>
                </c:pt>
                <c:pt idx="2">
                  <c:v>9.7000000000000011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64-4C27-920A-5C9FF13F09F9}"/>
            </c:ext>
          </c:extLst>
        </c:ser>
        <c:ser>
          <c:idx val="1"/>
          <c:order val="1"/>
          <c:tx>
            <c:strRef>
              <c:f>'Slika 5.18'!$D$3</c:f>
              <c:strCache>
                <c:ptCount val="1"/>
                <c:pt idx="0">
                  <c:v>Slažem se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'Slika 5.18'!$B$4:$B$6</c:f>
              <c:strCache>
                <c:ptCount val="3"/>
                <c:pt idx="0">
                  <c:v>Roditelji podržavaju moj trud i postignuća u učenju</c:v>
                </c:pt>
                <c:pt idx="1">
                  <c:v>Roditelji me podržavaju kad se suočavam sa poteškoćama u školi</c:v>
                </c:pt>
                <c:pt idx="2">
                  <c:v>Roditelji me podstiču da vjerujem u sebe</c:v>
                </c:pt>
              </c:strCache>
            </c:strRef>
          </c:cat>
          <c:val>
            <c:numRef>
              <c:f>'Slika 5.18'!$D$4:$D$6</c:f>
              <c:numCache>
                <c:formatCode>General</c:formatCode>
                <c:ptCount val="3"/>
                <c:pt idx="0">
                  <c:v>41.7</c:v>
                </c:pt>
                <c:pt idx="1">
                  <c:v>43.4</c:v>
                </c:pt>
                <c:pt idx="2">
                  <c:v>40.299999999999997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64-4C27-920A-5C9FF13F09F9}"/>
            </c:ext>
          </c:extLst>
        </c:ser>
        <c:ser>
          <c:idx val="2"/>
          <c:order val="2"/>
          <c:tx>
            <c:strRef>
              <c:f>'Slika 5.18'!$E$3</c:f>
              <c:strCache>
                <c:ptCount val="1"/>
                <c:pt idx="0">
                  <c:v>Potpuno se slažem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'Slika 5.18'!$B$4:$B$6</c:f>
              <c:strCache>
                <c:ptCount val="3"/>
                <c:pt idx="0">
                  <c:v>Roditelji podržavaju moj trud i postignuća u učenju</c:v>
                </c:pt>
                <c:pt idx="1">
                  <c:v>Roditelji me podržavaju kad se suočavam sa poteškoćama u školi</c:v>
                </c:pt>
                <c:pt idx="2">
                  <c:v>Roditelji me podstiču da vjerujem u sebe</c:v>
                </c:pt>
              </c:strCache>
            </c:strRef>
          </c:cat>
          <c:val>
            <c:numRef>
              <c:f>'Slika 5.18'!$E$4:$E$6</c:f>
              <c:numCache>
                <c:formatCode>General</c:formatCode>
                <c:ptCount val="3"/>
                <c:pt idx="0">
                  <c:v>45.7</c:v>
                </c:pt>
                <c:pt idx="1">
                  <c:v>43</c:v>
                </c:pt>
                <c:pt idx="2">
                  <c:v>49.9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64-4C27-920A-5C9FF13F09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244374640"/>
        <c:axId val="-1244368112"/>
      </c:barChart>
      <c:catAx>
        <c:axId val="-124437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4368112"/>
        <c:crosses val="autoZero"/>
        <c:auto val="1"/>
        <c:lblAlgn val="ctr"/>
        <c:lblOffset val="100"/>
        <c:noMultiLvlLbl val="0"/>
      </c:catAx>
      <c:valAx>
        <c:axId val="-124436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s-Latn-BA"/>
                  <a:t>Procent</a:t>
                </a:r>
                <a:r>
                  <a:rPr lang="bs-Latn-BA" baseline="0"/>
                  <a:t> učenika</a:t>
                </a:r>
                <a:endParaRPr lang="bs-Latn-B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437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Urbana sredina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Sheet1!$B$2:$D$2</c:f>
              <c:strCache>
                <c:ptCount val="3"/>
                <c:pt idx="0">
                  <c:v>Matematika</c:v>
                </c:pt>
                <c:pt idx="1">
                  <c:v>Čitanje</c:v>
                </c:pt>
                <c:pt idx="2">
                  <c:v>Pr.nauke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408</c:v>
                </c:pt>
                <c:pt idx="1">
                  <c:v>405</c:v>
                </c:pt>
                <c:pt idx="2">
                  <c:v>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CA-48B4-88D7-0A4E7980F348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Ruralna sredina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85000"/>
                    <a:satMod val="130000"/>
                  </a:schemeClr>
                </a:gs>
                <a:gs pos="34000">
                  <a:schemeClr val="accent4">
                    <a:shade val="87000"/>
                    <a:satMod val="125000"/>
                  </a:schemeClr>
                </a:gs>
                <a:gs pos="70000">
                  <a:schemeClr val="accent4"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Sheet1!$B$2:$D$2</c:f>
              <c:strCache>
                <c:ptCount val="3"/>
                <c:pt idx="0">
                  <c:v>Matematika</c:v>
                </c:pt>
                <c:pt idx="1">
                  <c:v>Čitanje</c:v>
                </c:pt>
                <c:pt idx="2">
                  <c:v>Pr.nauke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383</c:v>
                </c:pt>
                <c:pt idx="1">
                  <c:v>378</c:v>
                </c:pt>
                <c:pt idx="2">
                  <c:v>374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CA-48B4-88D7-0A4E7980F34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308856656"/>
        <c:axId val="-1308853392"/>
      </c:barChart>
      <c:catAx>
        <c:axId val="-130885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08853392"/>
        <c:crosses val="autoZero"/>
        <c:auto val="1"/>
        <c:lblAlgn val="ctr"/>
        <c:lblOffset val="100"/>
        <c:noMultiLvlLbl val="0"/>
      </c:catAx>
      <c:valAx>
        <c:axId val="-130885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0885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'Slika 2.9'!$B$8</c:f>
              <c:strCache>
                <c:ptCount val="1"/>
                <c:pt idx="0">
                  <c:v>Matematika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5.9007007067367549E-2"/>
                  <c:y val="-7.2807952935924611E-2"/>
                </c:manualLayout>
              </c:layout>
              <c:tx>
                <c:rich>
                  <a:bodyPr/>
                  <a:lstStyle/>
                  <a:p>
                    <a:fld id="{6401ED7C-4BC2-4001-9082-2B9087762933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09B-4688-94A8-65ACD714F50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7.517514527785342E-2"/>
                  <c:y val="-4.357142090294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09B-4688-94A8-65ACD714F5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006999125109365E-2"/>
                  <c:y val="-8.7962962962963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09B-4688-94A8-65ACD714F5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451443569554009E-2"/>
                  <c:y val="-8.3333333333333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09B-4688-94A8-65ACD714F5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5400000" algn="t" rotWithShape="0">
                  <a:schemeClr val="tx2">
                    <a:lumMod val="60000"/>
                    <a:lumOff val="40000"/>
                    <a:alpha val="40000"/>
                  </a:scheme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>
                      <a:glow rad="101600">
                        <a:schemeClr val="accent2">
                          <a:satMod val="175000"/>
                          <a:alpha val="86000"/>
                        </a:schemeClr>
                      </a:glow>
                      <a:softEdge rad="31750"/>
                    </a:effectLst>
                  </c:spPr>
                </c15:leaderLines>
              </c:ext>
            </c:extLst>
          </c:dLbls>
          <c:cat>
            <c:strRef>
              <c:f>'Slika 2.9'!$A$9:$A$12</c:f>
              <c:strCache>
                <c:ptCount val="4"/>
                <c:pt idx="0">
                  <c:v>osnovno obrazovanje</c:v>
                </c:pt>
                <c:pt idx="1">
                  <c:v>gimnazijski program</c:v>
                </c:pt>
                <c:pt idx="2">
                  <c:v>programi VET 4 godine</c:v>
                </c:pt>
                <c:pt idx="3">
                  <c:v>programi 3 godine stručno obrazovanje</c:v>
                </c:pt>
              </c:strCache>
            </c:strRef>
          </c:cat>
          <c:val>
            <c:numRef>
              <c:f>'Slika 2.9'!$B$9:$B$12</c:f>
              <c:numCache>
                <c:formatCode>General</c:formatCode>
                <c:ptCount val="4"/>
                <c:pt idx="0">
                  <c:v>396</c:v>
                </c:pt>
                <c:pt idx="1">
                  <c:v>467</c:v>
                </c:pt>
                <c:pt idx="2">
                  <c:v>411</c:v>
                </c:pt>
                <c:pt idx="3">
                  <c:v>348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09B-4688-94A8-65ACD714F50D}"/>
            </c:ext>
          </c:extLst>
        </c:ser>
        <c:ser>
          <c:idx val="1"/>
          <c:order val="1"/>
          <c:tx>
            <c:strRef>
              <c:f>'Slika 2.9'!$C$8</c:f>
              <c:strCache>
                <c:ptCount val="1"/>
                <c:pt idx="0">
                  <c:v>Čitanje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1.877077865266839E-2"/>
                  <c:y val="-4.629629629629629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09B-4688-94A8-65ACD714F5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993000874890537E-2"/>
                  <c:y val="-1.38888888888889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09B-4688-94A8-65ACD714F5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215223097112859E-2"/>
                  <c:y val="-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09B-4688-94A8-65ACD714F5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548556430445991E-2"/>
                  <c:y val="-3.24074074074074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09B-4688-94A8-65ACD714F5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srgbClr val="C00000">
                    <a:alpha val="40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'Slika 2.9'!$A$9:$A$12</c:f>
              <c:strCache>
                <c:ptCount val="4"/>
                <c:pt idx="0">
                  <c:v>osnovno obrazovanje</c:v>
                </c:pt>
                <c:pt idx="1">
                  <c:v>gimnazijski program</c:v>
                </c:pt>
                <c:pt idx="2">
                  <c:v>programi VET 4 godine</c:v>
                </c:pt>
                <c:pt idx="3">
                  <c:v>programi 3 godine stručno obrazovanje</c:v>
                </c:pt>
              </c:strCache>
            </c:strRef>
          </c:cat>
          <c:val>
            <c:numRef>
              <c:f>'Slika 2.9'!$C$9:$C$12</c:f>
              <c:numCache>
                <c:formatCode>General</c:formatCode>
                <c:ptCount val="4"/>
                <c:pt idx="0">
                  <c:v>391</c:v>
                </c:pt>
                <c:pt idx="1">
                  <c:v>465</c:v>
                </c:pt>
                <c:pt idx="2">
                  <c:v>408</c:v>
                </c:pt>
                <c:pt idx="3">
                  <c:v>344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A09B-4688-94A8-65ACD714F50D}"/>
            </c:ext>
          </c:extLst>
        </c:ser>
        <c:ser>
          <c:idx val="2"/>
          <c:order val="2"/>
          <c:tx>
            <c:strRef>
              <c:f>'Slika 2.9'!$D$8</c:f>
              <c:strCache>
                <c:ptCount val="1"/>
                <c:pt idx="0">
                  <c:v>Prirodne nauke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2.8451443569553831E-2"/>
                  <c:y val="0.11111111111111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09B-4688-94A8-65ACD714F5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777777777777778E-2"/>
                  <c:y val="8.3333333333333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09B-4688-94A8-65ACD714F5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3451443569553808E-2"/>
                  <c:y val="6.94444444444443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09B-4688-94A8-65ACD714F5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6542602222123963E-2"/>
                  <c:y val="2.70182008022943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09B-4688-94A8-65ACD714F5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srgbClr val="92D050">
                    <a:alpha val="40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'Slika 2.9'!$A$9:$A$12</c:f>
              <c:strCache>
                <c:ptCount val="4"/>
                <c:pt idx="0">
                  <c:v>osnovno obrazovanje</c:v>
                </c:pt>
                <c:pt idx="1">
                  <c:v>gimnazijski program</c:v>
                </c:pt>
                <c:pt idx="2">
                  <c:v>programi VET 4 godine</c:v>
                </c:pt>
                <c:pt idx="3">
                  <c:v>programi 3 godine stručno obrazovanje</c:v>
                </c:pt>
              </c:strCache>
            </c:strRef>
          </c:cat>
          <c:val>
            <c:numRef>
              <c:f>'Slika 2.9'!$D$9:$D$12</c:f>
              <c:numCache>
                <c:formatCode>General</c:formatCode>
                <c:ptCount val="4"/>
                <c:pt idx="0">
                  <c:v>392</c:v>
                </c:pt>
                <c:pt idx="1">
                  <c:v>453</c:v>
                </c:pt>
                <c:pt idx="2">
                  <c:v>404</c:v>
                </c:pt>
                <c:pt idx="3">
                  <c:v>343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A09B-4688-94A8-65ACD714F50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308857200"/>
        <c:axId val="-1308855024"/>
      </c:lineChart>
      <c:catAx>
        <c:axId val="-1308857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08855024"/>
        <c:crosses val="autoZero"/>
        <c:auto val="1"/>
        <c:lblAlgn val="ctr"/>
        <c:lblOffset val="100"/>
        <c:noMultiLvlLbl val="0"/>
      </c:catAx>
      <c:valAx>
        <c:axId val="-1308855024"/>
        <c:scaling>
          <c:orientation val="minMax"/>
          <c:min val="3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s-Latn-BA"/>
                  <a:t>Prosječan</a:t>
                </a:r>
                <a:r>
                  <a:rPr lang="bs-Latn-BA" baseline="0"/>
                  <a:t> skor</a:t>
                </a:r>
                <a:endParaRPr lang="bs-Latn-B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0885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041666666666667"/>
          <c:y val="4.6296296296296294E-3"/>
          <c:w val="0.51916666666666667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42993514436211"/>
          <c:y val="9.6272965879265093E-2"/>
          <c:w val="0.77864894904329973"/>
          <c:h val="0.68365252683912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'Slika 3.1'!$B$2</c:f>
              <c:strCache>
                <c:ptCount val="1"/>
                <c:pt idx="0">
                  <c:v> nezadovoljni životom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16%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F42-4716-81D9-7C4402D3C2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'Slika 3.1'!$A$3:$A$5</c:f>
              <c:strCache>
                <c:ptCount val="3"/>
                <c:pt idx="0">
                  <c:v>BiH       7,8</c:v>
                </c:pt>
                <c:pt idx="1">
                  <c:v>OECD prosjek   7</c:v>
                </c:pt>
                <c:pt idx="2">
                  <c:v>EU prosjek  7</c:v>
                </c:pt>
              </c:strCache>
            </c:strRef>
          </c:cat>
          <c:val>
            <c:numRef>
              <c:f>'Slika 3.1'!$B$3:$B$5</c:f>
              <c:numCache>
                <c:formatCode>0%</c:formatCode>
                <c:ptCount val="3"/>
                <c:pt idx="0">
                  <c:v>0.11</c:v>
                </c:pt>
                <c:pt idx="1">
                  <c:v>0.16</c:v>
                </c:pt>
                <c:pt idx="2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42-4716-81D9-7C4402D3C27C}"/>
            </c:ext>
          </c:extLst>
        </c:ser>
        <c:ser>
          <c:idx val="1"/>
          <c:order val="1"/>
          <c:tx>
            <c:strRef>
              <c:f>'Slika 3.1'!$C$2</c:f>
              <c:strCache>
                <c:ptCount val="1"/>
                <c:pt idx="0">
                  <c:v>umjereno zadovoljni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85000"/>
                    <a:satMod val="130000"/>
                  </a:schemeClr>
                </a:gs>
                <a:gs pos="34000">
                  <a:schemeClr val="accent3">
                    <a:shade val="87000"/>
                    <a:satMod val="125000"/>
                  </a:schemeClr>
                </a:gs>
                <a:gs pos="70000">
                  <a:schemeClr val="accent3"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'Slika 3.1'!$A$3:$A$5</c:f>
              <c:strCache>
                <c:ptCount val="3"/>
                <c:pt idx="0">
                  <c:v>BiH       7,8</c:v>
                </c:pt>
                <c:pt idx="1">
                  <c:v>OECD prosjek   7</c:v>
                </c:pt>
                <c:pt idx="2">
                  <c:v>EU prosjek  7</c:v>
                </c:pt>
              </c:strCache>
            </c:strRef>
          </c:cat>
          <c:val>
            <c:numRef>
              <c:f>'Slika 3.1'!$C$3:$C$5</c:f>
              <c:numCache>
                <c:formatCode>0%</c:formatCode>
                <c:ptCount val="3"/>
                <c:pt idx="0">
                  <c:v>0.12</c:v>
                </c:pt>
                <c:pt idx="1">
                  <c:v>0.17</c:v>
                </c:pt>
                <c:pt idx="2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F42-4716-81D9-7C4402D3C27C}"/>
            </c:ext>
          </c:extLst>
        </c:ser>
        <c:ser>
          <c:idx val="2"/>
          <c:order val="2"/>
          <c:tx>
            <c:strRef>
              <c:f>'Slika 3.1'!$D$2</c:f>
              <c:strCache>
                <c:ptCount val="1"/>
                <c:pt idx="0">
                  <c:v>  zadovoljni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85000"/>
                    <a:satMod val="130000"/>
                  </a:schemeClr>
                </a:gs>
                <a:gs pos="34000">
                  <a:schemeClr val="accent5">
                    <a:shade val="87000"/>
                    <a:satMod val="125000"/>
                  </a:schemeClr>
                </a:gs>
                <a:gs pos="70000">
                  <a:schemeClr val="accent5">
                    <a:tint val="100000"/>
                    <a:shade val="90000"/>
                    <a:satMod val="130000"/>
                  </a:schemeClr>
                </a:gs>
                <a:gs pos="100000">
                  <a:schemeClr val="accent5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'Slika 3.1'!$A$3:$A$5</c:f>
              <c:strCache>
                <c:ptCount val="3"/>
                <c:pt idx="0">
                  <c:v>BiH       7,8</c:v>
                </c:pt>
                <c:pt idx="1">
                  <c:v>OECD prosjek   7</c:v>
                </c:pt>
                <c:pt idx="2">
                  <c:v>EU prosjek  7</c:v>
                </c:pt>
              </c:strCache>
            </c:strRef>
          </c:cat>
          <c:val>
            <c:numRef>
              <c:f>'Slika 3.1'!$D$3:$D$5</c:f>
              <c:numCache>
                <c:formatCode>0%</c:formatCode>
                <c:ptCount val="3"/>
                <c:pt idx="0">
                  <c:v>0.24</c:v>
                </c:pt>
                <c:pt idx="1">
                  <c:v>0.34</c:v>
                </c:pt>
                <c:pt idx="2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F42-4716-81D9-7C4402D3C27C}"/>
            </c:ext>
          </c:extLst>
        </c:ser>
        <c:ser>
          <c:idx val="3"/>
          <c:order val="3"/>
          <c:tx>
            <c:strRef>
              <c:f>'Slika 3.1'!$E$2</c:f>
              <c:strCache>
                <c:ptCount val="1"/>
                <c:pt idx="0">
                  <c:v> veoma zadovoljni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85000"/>
                    <a:satMod val="130000"/>
                  </a:schemeClr>
                </a:gs>
                <a:gs pos="34000">
                  <a:schemeClr val="accent1">
                    <a:lumMod val="60000"/>
                    <a:shade val="87000"/>
                    <a:satMod val="125000"/>
                  </a:schemeClr>
                </a:gs>
                <a:gs pos="70000">
                  <a:schemeClr val="accent1">
                    <a:lumMod val="60000"/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lumMod val="60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'Slika 3.1'!$A$3:$A$5</c:f>
              <c:strCache>
                <c:ptCount val="3"/>
                <c:pt idx="0">
                  <c:v>BiH       7,8</c:v>
                </c:pt>
                <c:pt idx="1">
                  <c:v>OECD prosjek   7</c:v>
                </c:pt>
                <c:pt idx="2">
                  <c:v>EU prosjek  7</c:v>
                </c:pt>
              </c:strCache>
            </c:strRef>
          </c:cat>
          <c:val>
            <c:numRef>
              <c:f>'Slika 3.1'!$E$3:$E$5</c:f>
              <c:numCache>
                <c:formatCode>0%</c:formatCode>
                <c:ptCount val="3"/>
                <c:pt idx="0">
                  <c:v>0.53</c:v>
                </c:pt>
                <c:pt idx="1">
                  <c:v>0.33</c:v>
                </c:pt>
                <c:pt idx="2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F42-4716-81D9-7C4402D3C27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308854480"/>
        <c:axId val="-1308853936"/>
      </c:barChart>
      <c:catAx>
        <c:axId val="-1308854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08853936"/>
        <c:crosses val="autoZero"/>
        <c:auto val="1"/>
        <c:lblAlgn val="ctr"/>
        <c:lblOffset val="100"/>
        <c:noMultiLvlLbl val="0"/>
      </c:catAx>
      <c:valAx>
        <c:axId val="-1308853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s-Latn-BA"/>
                  <a:t>Procenti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0885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03628441610718E-2"/>
          <c:y val="0.92001574803149622"/>
          <c:w val="0.90800398409258065"/>
          <c:h val="7.8947100534257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's.3.12'!$B$2</c:f>
              <c:strCache>
                <c:ptCount val="1"/>
                <c:pt idx="0">
                  <c:v>Procent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's.3.12'!$A$3:$A$5</c:f>
              <c:strCache>
                <c:ptCount val="3"/>
                <c:pt idx="0">
                  <c:v>Važno je ulagati veliki trud u školi</c:v>
                </c:pt>
                <c:pt idx="1">
                  <c:v>Veliki trud u školi će mi pomoći da se upišem na dobar fakultet</c:v>
                </c:pt>
                <c:pt idx="2">
                  <c:v>Veliki trud u školi će mi pomoći da nađem dobar posao</c:v>
                </c:pt>
              </c:strCache>
            </c:strRef>
          </c:cat>
          <c:val>
            <c:numRef>
              <c:f>'s.3.12'!$B$3:$B$5</c:f>
              <c:numCache>
                <c:formatCode>0.0%</c:formatCode>
                <c:ptCount val="3"/>
                <c:pt idx="0">
                  <c:v>0.86</c:v>
                </c:pt>
                <c:pt idx="1">
                  <c:v>0.88</c:v>
                </c:pt>
                <c:pt idx="2">
                  <c:v>0.86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44-4811-B289-4D00C786881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51"/>
        <c:overlap val="-20"/>
        <c:axId val="-1308852304"/>
        <c:axId val="-1244378992"/>
      </c:barChart>
      <c:catAx>
        <c:axId val="-130885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244378992"/>
        <c:crosses val="autoZero"/>
        <c:auto val="1"/>
        <c:lblAlgn val="ctr"/>
        <c:lblOffset val="100"/>
        <c:noMultiLvlLbl val="0"/>
      </c:catAx>
      <c:valAx>
        <c:axId val="-1244378992"/>
        <c:scaling>
          <c:orientation val="minMax"/>
          <c:min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s-Latn-BA" sz="11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Procent učenika</a:t>
                </a:r>
                <a:endParaRPr lang="en-US" sz="11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55293395439309589"/>
              <c:y val="0.93754903969530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308852304"/>
        <c:crosses val="autoZero"/>
        <c:crossBetween val="between"/>
        <c:majorUnit val="0.1"/>
        <c:min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5.1'!$B$3</c:f>
              <c:strCache>
                <c:ptCount val="1"/>
                <c:pt idx="0">
                  <c:v>Procent učenika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5.1'!$A$4:$A$10</c:f>
              <c:strCache>
                <c:ptCount val="7"/>
                <c:pt idx="0">
                  <c:v>Osjećam se kao stranac (ili isključen/isključena iz dešavanja) u školi.</c:v>
                </c:pt>
                <c:pt idx="1">
                  <c:v>Osjećam se neugodno i kao da ne pripadam svojoj školi.</c:v>
                </c:pt>
                <c:pt idx="2">
                  <c:v> Osjećam se usamljeno u školi.</c:v>
                </c:pt>
                <c:pt idx="4">
                  <c:v>Lako sklapam prijateljstva u školi.</c:v>
                </c:pt>
                <c:pt idx="5">
                  <c:v>Osjećam da pripadam svojoj školi.</c:v>
                </c:pt>
                <c:pt idx="6">
                  <c:v>Čini se da se dopadam drugim učenicima.</c:v>
                </c:pt>
              </c:strCache>
            </c:strRef>
          </c:cat>
          <c:val>
            <c:numRef>
              <c:f>'Figure 5.1'!$B$4:$B$10</c:f>
              <c:numCache>
                <c:formatCode>General</c:formatCode>
                <c:ptCount val="7"/>
                <c:pt idx="0">
                  <c:v>80</c:v>
                </c:pt>
                <c:pt idx="1">
                  <c:v>81</c:v>
                </c:pt>
                <c:pt idx="2">
                  <c:v>84</c:v>
                </c:pt>
                <c:pt idx="4">
                  <c:v>82</c:v>
                </c:pt>
                <c:pt idx="5">
                  <c:v>80</c:v>
                </c:pt>
                <c:pt idx="6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27-42E6-9C65-B77C60FA7C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-1244373008"/>
        <c:axId val="-1244374096"/>
      </c:barChart>
      <c:catAx>
        <c:axId val="-1244373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4374096"/>
        <c:crossesAt val="72"/>
        <c:auto val="1"/>
        <c:lblAlgn val="ctr"/>
        <c:lblOffset val="100"/>
        <c:noMultiLvlLbl val="0"/>
      </c:catAx>
      <c:valAx>
        <c:axId val="-1244374096"/>
        <c:scaling>
          <c:orientation val="minMax"/>
          <c:max val="100"/>
          <c:min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s-Latn-BA"/>
                  <a:t>Procent učenika</a:t>
                </a:r>
              </a:p>
            </c:rich>
          </c:tx>
          <c:layout>
            <c:manualLayout>
              <c:xMode val="edge"/>
              <c:yMode val="edge"/>
              <c:x val="0.52027966368713707"/>
              <c:y val="0.9443326890388065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437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88391401012801"/>
          <c:y val="4.4198895027624308E-2"/>
          <c:w val="0.88411608598987201"/>
          <c:h val="0.81417471987272305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'Figure 5.2'!$B$4</c:f>
              <c:strCache>
                <c:ptCount val="1"/>
                <c:pt idx="0">
                  <c:v>Čitanje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marker>
          <c:dLbls>
            <c:dLbl>
              <c:idx val="0"/>
              <c:layout>
                <c:manualLayout>
                  <c:x val="-0.10775618673342836"/>
                  <c:y val="6.7713552380538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D720DCF-AA18-4764-A3F4-12B2776A4569}" type="YVALUE">
                      <a:rPr lang="en-US" sz="1200" b="1"/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[Y 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50800" dist="38100" dir="2700000" algn="tl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F17-41E6-9AB2-A4B7DC7F6C44}"/>
                </c:ext>
                <c:ext xmlns:c15="http://schemas.microsoft.com/office/drawing/2012/chart" uri="{CE6537A1-D6FC-4f65-9D91-7224C49458BB}">
                  <c15:layout>
                    <c:manualLayout>
                      <c:w val="7.2366309875514817E-2"/>
                      <c:h val="8.449894039488158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0202377902406559"/>
                  <c:y val="1.21047300026723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3BC1DB9-1594-438C-9FB3-DFF21FBAFBB1}" type="YVALUE">
                      <a:rPr lang="en-US" sz="1200" b="1"/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[Y 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50800" dist="38100" dir="2700000" algn="tl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31-42D3-A059-81085B26CED9}"/>
                </c:ext>
                <c:ext xmlns:c15="http://schemas.microsoft.com/office/drawing/2012/chart" uri="{CE6537A1-D6FC-4f65-9D91-7224C49458BB}">
                  <c15:layout>
                    <c:manualLayout>
                      <c:w val="6.8471979912616748E-2"/>
                      <c:h val="6.8713620742158615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011894111635108"/>
                  <c:y val="-0.108373179871853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4F5927-FB00-4672-8902-B1627373B6CC}" type="YVALUE">
                      <a:rPr lang="en-US" sz="1200" b="1"/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[Y 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50800" dist="38100" dir="2700000" algn="tl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A81-4AAC-BBED-42F3EF756C05}"/>
                </c:ext>
                <c:ext xmlns:c15="http://schemas.microsoft.com/office/drawing/2012/chart" uri="{CE6537A1-D6FC-4f65-9D91-7224C49458BB}">
                  <c15:layout>
                    <c:manualLayout>
                      <c:w val="6.2776599001916955E-2"/>
                      <c:h val="7.4664561957379638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1938467133464974"/>
                  <c:y val="3.52443927934422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DDEAEE2-AD60-4DE0-B1C7-495857693822}" type="YVALUE">
                      <a:rPr lang="en-US" sz="1200" b="1"/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[Y 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>
                  <a:glow rad="635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50800" dist="38100" dir="2700000" algn="tl" rotWithShape="0">
                    <a:schemeClr val="tx2">
                      <a:lumMod val="60000"/>
                      <a:lumOff val="40000"/>
                      <a:alpha val="40000"/>
                    </a:schemeClr>
                  </a:outerShdw>
                </a:effectLst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A81-4AAC-BBED-42F3EF756C05}"/>
                </c:ext>
                <c:ext xmlns:c15="http://schemas.microsoft.com/office/drawing/2012/chart" uri="{CE6537A1-D6FC-4f65-9D91-7224C49458BB}">
                  <c15:layout>
                    <c:manualLayout>
                      <c:w val="7.4459588890611189E-2"/>
                      <c:h val="8.7292817679558002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>
                <a:glow rad="63500">
                  <a:schemeClr val="tx2">
                    <a:lumMod val="60000"/>
                    <a:lumOff val="40000"/>
                    <a:alpha val="40000"/>
                  </a:schemeClr>
                </a:glow>
                <a:outerShdw blurRad="50800" dist="38100" dir="2700000" algn="tl" rotWithShape="0">
                  <a:schemeClr val="tx2">
                    <a:lumMod val="60000"/>
                    <a:lumOff val="40000"/>
                    <a:alpha val="40000"/>
                  </a:scheme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'Figure 5.2'!$A$5:$A$8</c:f>
              <c:strCache>
                <c:ptCount val="4"/>
                <c:pt idx="0">
                  <c:v>donji kvartil</c:v>
                </c:pt>
                <c:pt idx="1">
                  <c:v>drugi kvartil</c:v>
                </c:pt>
                <c:pt idx="2">
                  <c:v>treći kvartil</c:v>
                </c:pt>
                <c:pt idx="3">
                  <c:v>gornji kvartil</c:v>
                </c:pt>
              </c:strCache>
            </c:strRef>
          </c:xVal>
          <c:yVal>
            <c:numRef>
              <c:f>'Figure 5.2'!$B$5:$B$8</c:f>
              <c:numCache>
                <c:formatCode>General</c:formatCode>
                <c:ptCount val="4"/>
                <c:pt idx="0">
                  <c:v>386</c:v>
                </c:pt>
                <c:pt idx="1">
                  <c:v>402</c:v>
                </c:pt>
                <c:pt idx="2">
                  <c:v>414</c:v>
                </c:pt>
                <c:pt idx="3">
                  <c:v>429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A81-4AAC-BBED-42F3EF756C05}"/>
            </c:ext>
          </c:extLst>
        </c:ser>
        <c:ser>
          <c:idx val="1"/>
          <c:order val="1"/>
          <c:tx>
            <c:strRef>
              <c:f>'Figure 5.2'!$C$4</c:f>
              <c:strCache>
                <c:ptCount val="1"/>
                <c:pt idx="0">
                  <c:v>Matematika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8.9187285533959396E-2"/>
                  <c:y val="-7.98032428266909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395E2DB-693B-4EE1-9C08-98D0A505D120}" type="YVALUE">
                      <a:rPr lang="en-US" sz="1200" b="1"/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[Y 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rgbClr val="C00000">
                      <a:alpha val="40000"/>
                    </a:srgbClr>
                  </a:outerShdw>
                </a:effectLst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A81-4AAC-BBED-42F3EF756C05}"/>
                </c:ext>
                <c:ext xmlns:c15="http://schemas.microsoft.com/office/drawing/2012/chart" uri="{CE6537A1-D6FC-4f65-9D91-7224C49458BB}">
                  <c15:layout>
                    <c:manualLayout>
                      <c:w val="6.8471979912616748E-2"/>
                      <c:h val="6.5556556811614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7.9413053947355788E-2"/>
                  <c:y val="-5.36782902137232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57EDBF-6547-4D7B-9E99-F0A55A331AC3}" type="YVALUE">
                      <a:rPr lang="en-US" sz="1200" b="1"/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[Y 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rgbClr val="C00000">
                      <a:alpha val="40000"/>
                    </a:srgbClr>
                  </a:outerShdw>
                </a:effectLst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D31-42D3-A059-81085B26CED9}"/>
                </c:ext>
                <c:ext xmlns:c15="http://schemas.microsoft.com/office/drawing/2012/chart" uri="{CE6537A1-D6FC-4f65-9D91-7224C49458BB}">
                  <c15:layout>
                    <c:manualLayout>
                      <c:w val="6.2630484968269631E-2"/>
                      <c:h val="8.449894039488158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1401835928539245"/>
                  <c:y val="-1.19617330837425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74A770B-945B-4904-9D9B-AEEB0D561445}" type="YVALUE">
                      <a:rPr lang="en-US" sz="1200" b="1"/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[Y 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rgbClr val="C00000">
                      <a:alpha val="40000"/>
                    </a:srgbClr>
                  </a:outerShdw>
                </a:effectLst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A81-4AAC-BBED-42F3EF756C05}"/>
                </c:ext>
                <c:ext xmlns:c15="http://schemas.microsoft.com/office/drawing/2012/chart" uri="{CE6537A1-D6FC-4f65-9D91-7224C49458BB}">
                  <c15:layout>
                    <c:manualLayout>
                      <c:w val="6.5686767388758227E-2"/>
                      <c:h val="6.4552013871194275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0348821574220027"/>
                  <c:y val="-7.31289113722663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5346E61-7571-4E3F-ADD4-190E1128EF8E}" type="YVALUE">
                      <a:rPr lang="en-US" sz="1200" b="1"/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[Y 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rgbClr val="C00000">
                      <a:alpha val="40000"/>
                    </a:srgbClr>
                  </a:outerShdw>
                </a:effectLst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A81-4AAC-BBED-42F3EF756C05}"/>
                </c:ext>
                <c:ext xmlns:c15="http://schemas.microsoft.com/office/drawing/2012/chart" uri="{CE6537A1-D6FC-4f65-9D91-7224C49458BB}">
                  <c15:layout>
                    <c:manualLayout>
                      <c:w val="6.4723763983365989E-2"/>
                      <c:h val="8.7292817679558002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srgbClr val="C00000">
                    <a:alpha val="40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'Figure 5.2'!$A$5:$A$8</c:f>
              <c:strCache>
                <c:ptCount val="4"/>
                <c:pt idx="0">
                  <c:v>donji kvartil</c:v>
                </c:pt>
                <c:pt idx="1">
                  <c:v>drugi kvartil</c:v>
                </c:pt>
                <c:pt idx="2">
                  <c:v>treći kvartil</c:v>
                </c:pt>
                <c:pt idx="3">
                  <c:v>gornji kvartil</c:v>
                </c:pt>
              </c:strCache>
            </c:strRef>
          </c:xVal>
          <c:yVal>
            <c:numRef>
              <c:f>'Figure 5.2'!$C$5:$C$8</c:f>
              <c:numCache>
                <c:formatCode>General</c:formatCode>
                <c:ptCount val="4"/>
                <c:pt idx="0">
                  <c:v>394</c:v>
                </c:pt>
                <c:pt idx="1">
                  <c:v>407</c:v>
                </c:pt>
                <c:pt idx="2">
                  <c:v>413</c:v>
                </c:pt>
                <c:pt idx="3">
                  <c:v>431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BA81-4AAC-BBED-42F3EF756C05}"/>
            </c:ext>
          </c:extLst>
        </c:ser>
        <c:ser>
          <c:idx val="2"/>
          <c:order val="2"/>
          <c:tx>
            <c:strRef>
              <c:f>'Figure 5.2'!$D$4</c:f>
              <c:strCache>
                <c:ptCount val="1"/>
                <c:pt idx="0">
                  <c:v>Pr.nauke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marker>
          <c:dLbls>
            <c:dLbl>
              <c:idx val="0"/>
              <c:layout>
                <c:manualLayout>
                  <c:x val="-0.11612087018956345"/>
                  <c:y val="-3.6095432822278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FAFB71E-B3D1-4544-B09F-E70D46D6765E}" type="YVALUE">
                      <a:rPr lang="en-US" sz="1200" b="1"/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[Y 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>
                  <a:glow rad="63500">
                    <a:srgbClr val="00B050">
                      <a:alpha val="40000"/>
                    </a:srgbClr>
                  </a:glow>
                  <a:outerShdw blurRad="50800" dist="38100" dir="2700000" algn="tl" rotWithShape="0">
                    <a:srgbClr val="00B050">
                      <a:alpha val="40000"/>
                    </a:srgbClr>
                  </a:outerShdw>
                </a:effectLst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48C-E944-8BA7-623A624CF84C}"/>
                </c:ext>
                <c:ext xmlns:c15="http://schemas.microsoft.com/office/drawing/2012/chart" uri="{CE6537A1-D6FC-4f65-9D91-7224C49458BB}">
                  <c15:layout>
                    <c:manualLayout>
                      <c:w val="7.2366309875514817E-2"/>
                      <c:h val="7.5027748603247804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0541920545549632"/>
                  <c:y val="9.4328844253584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3C199A4-66C1-4D96-A899-E1E2B00509BA}" type="YVALUE">
                      <a:rPr lang="en-US" sz="1200" b="1"/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[Y 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>
                  <a:glow rad="63500">
                    <a:srgbClr val="00B050">
                      <a:alpha val="40000"/>
                    </a:srgbClr>
                  </a:glow>
                  <a:outerShdw blurRad="50800" dist="38100" dir="2700000" algn="tl" rotWithShape="0">
                    <a:srgbClr val="00B050">
                      <a:alpha val="40000"/>
                    </a:srgbClr>
                  </a:outerShdw>
                </a:effectLst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A81-4AAC-BBED-42F3EF756C05}"/>
                </c:ext>
                <c:ext xmlns:c15="http://schemas.microsoft.com/office/drawing/2012/chart" uri="{CE6537A1-D6FC-4f65-9D91-7224C49458BB}">
                  <c15:layout>
                    <c:manualLayout>
                      <c:w val="6.4577649949718666E-2"/>
                      <c:h val="8.449894039488158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6.7332716088895184E-2"/>
                  <c:y val="7.22775028230513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4D9BC63-6B68-4DC0-9AA5-E88F5509A315}" type="YVALUE">
                      <a:rPr lang="en-US" sz="1200" b="1"/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[Y 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>
                  <a:glow rad="63500">
                    <a:srgbClr val="00B050">
                      <a:alpha val="40000"/>
                    </a:srgbClr>
                  </a:glow>
                  <a:outerShdw blurRad="50800" dist="38100" dir="2700000" algn="tl" rotWithShape="0">
                    <a:srgbClr val="00B050">
                      <a:alpha val="40000"/>
                    </a:srgbClr>
                  </a:outerShdw>
                </a:effectLst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D31-42D3-A059-81085B26CED9}"/>
                </c:ext>
                <c:ext xmlns:c15="http://schemas.microsoft.com/office/drawing/2012/chart" uri="{CE6537A1-D6FC-4f65-9D91-7224C49458BB}">
                  <c15:layout>
                    <c:manualLayout>
                      <c:w val="6.0829434020467914E-2"/>
                      <c:h val="8.097868981846881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7.1624369875648547E-2"/>
                  <c:y val="7.92950466827005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EC41565-56E4-497D-829E-8327527FA420}" type="YVALUE">
                      <a:rPr lang="en-US" sz="1200" b="1"/>
                      <a:pPr>
                        <a:defRPr sz="800" b="0" i="0" u="none" strike="noStrike" kern="1200" baseline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[Y 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>
                  <a:glow rad="63500">
                    <a:srgbClr val="00B050">
                      <a:alpha val="40000"/>
                    </a:srgbClr>
                  </a:glow>
                  <a:outerShdw blurRad="50800" dist="38100" dir="2700000" algn="tl" rotWithShape="0">
                    <a:srgbClr val="00B050">
                      <a:alpha val="40000"/>
                    </a:srgbClr>
                  </a:outerShdw>
                </a:effectLst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D31-42D3-A059-81085B26CED9}"/>
                </c:ext>
                <c:ext xmlns:c15="http://schemas.microsoft.com/office/drawing/2012/chart" uri="{CE6537A1-D6FC-4f65-9D91-7224C49458BB}">
                  <c15:layout>
                    <c:manualLayout>
                      <c:w val="6.2776599001916955E-2"/>
                      <c:h val="8.0978689818468813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>
                <a:glow rad="63500">
                  <a:srgbClr val="00B050">
                    <a:alpha val="40000"/>
                  </a:srgbClr>
                </a:glow>
                <a:outerShdw blurRad="50800" dist="38100" dir="2700000" algn="tl" rotWithShape="0">
                  <a:srgbClr val="00B050">
                    <a:alpha val="40000"/>
                  </a:srgb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'Figure 5.2'!$A$5:$A$8</c:f>
              <c:strCache>
                <c:ptCount val="4"/>
                <c:pt idx="0">
                  <c:v>donji kvartil</c:v>
                </c:pt>
                <c:pt idx="1">
                  <c:v>drugi kvartil</c:v>
                </c:pt>
                <c:pt idx="2">
                  <c:v>treći kvartil</c:v>
                </c:pt>
                <c:pt idx="3">
                  <c:v>gornji kvartil</c:v>
                </c:pt>
              </c:strCache>
            </c:strRef>
          </c:xVal>
          <c:yVal>
            <c:numRef>
              <c:f>'Figure 5.2'!$D$5:$D$8</c:f>
              <c:numCache>
                <c:formatCode>General</c:formatCode>
                <c:ptCount val="4"/>
                <c:pt idx="0">
                  <c:v>387</c:v>
                </c:pt>
                <c:pt idx="1">
                  <c:v>399</c:v>
                </c:pt>
                <c:pt idx="2">
                  <c:v>406</c:v>
                </c:pt>
                <c:pt idx="3">
                  <c:v>420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BA81-4AAC-BBED-42F3EF756C05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axId val="-1244381168"/>
        <c:axId val="-1244370288"/>
      </c:scatterChart>
      <c:valAx>
        <c:axId val="-124438116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Inde</a:t>
                </a:r>
                <a:r>
                  <a:rPr lang="bs-Latn-BA"/>
                  <a:t>ks</a:t>
                </a:r>
                <a:r>
                  <a:rPr lang="en-US"/>
                  <a:t> osjećaja pripadnosti školi</a:t>
                </a:r>
              </a:p>
            </c:rich>
          </c:tx>
          <c:layout>
            <c:manualLayout>
              <c:xMode val="edge"/>
              <c:yMode val="edge"/>
              <c:x val="0.39027625671484445"/>
              <c:y val="0.95577848349066863"/>
            </c:manualLayout>
          </c:layout>
          <c:overlay val="0"/>
          <c:spPr>
            <a:noFill/>
            <a:ln>
              <a:noFill/>
            </a:ln>
            <a:effectLst/>
          </c:spPr>
        </c:title>
        <c:majorTickMark val="none"/>
        <c:minorTickMark val="none"/>
        <c:tickLblPos val="nextTo"/>
        <c:crossAx val="-1244370288"/>
        <c:crossesAt val="370"/>
        <c:crossBetween val="midCat"/>
      </c:valAx>
      <c:valAx>
        <c:axId val="-1244370288"/>
        <c:scaling>
          <c:orientation val="minMax"/>
          <c:max val="450"/>
          <c:min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s-Latn-BA"/>
                  <a:t>prosječni</a:t>
                </a:r>
                <a:r>
                  <a:rPr lang="bs-Latn-BA" baseline="0"/>
                  <a:t>  skor</a:t>
                </a:r>
                <a:endParaRPr lang="bs-Latn-BA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43811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4573192555476"/>
          <c:y val="3.2086458805908928E-2"/>
          <c:w val="0.41242060171124401"/>
          <c:h val="6.85980410985212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265223097112901"/>
          <c:y val="7.7010162082334813E-2"/>
          <c:w val="0.494125546806649"/>
          <c:h val="0.74001669019375005"/>
        </c:manualLayout>
      </c:layout>
      <c:barChart>
        <c:barDir val="bar"/>
        <c:grouping val="clustered"/>
        <c:varyColors val="0"/>
        <c:ser>
          <c:idx val="3"/>
          <c:order val="3"/>
          <c:tx>
            <c:strRef>
              <c:f>'S5.13.'!$G$3</c:f>
              <c:strCache>
                <c:ptCount val="1"/>
                <c:pt idx="0">
                  <c:v>Nikad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'S5.13.'!$C$4:$C$6</c:f>
              <c:strCache>
                <c:ptCount val="3"/>
                <c:pt idx="0">
                  <c:v>...nisam bio/bila u školi cijeli dan</c:v>
                </c:pt>
                <c:pt idx="1">
                  <c:v>...pobjegao/pobjegla sam sa nekih časova</c:v>
                </c:pt>
                <c:pt idx="2">
                  <c:v>....zakasnio/zakasnila sam u školu</c:v>
                </c:pt>
              </c:strCache>
            </c:strRef>
          </c:cat>
          <c:val>
            <c:numRef>
              <c:f>'S5.13.'!$G$4:$G$6</c:f>
              <c:numCache>
                <c:formatCode>General</c:formatCode>
                <c:ptCount val="3"/>
                <c:pt idx="0">
                  <c:v>54</c:v>
                </c:pt>
                <c:pt idx="1">
                  <c:v>74</c:v>
                </c:pt>
                <c:pt idx="2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A1-4F6A-A2B2-43BF5931207C}"/>
            </c:ext>
          </c:extLst>
        </c:ser>
        <c:ser>
          <c:idx val="4"/>
          <c:order val="4"/>
          <c:tx>
            <c:strRef>
              <c:f>'S5.13.'!$H$3</c:f>
              <c:strCache>
                <c:ptCount val="1"/>
                <c:pt idx="0">
                  <c:v>Jednom ili
dva puta
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'S5.13.'!$C$4:$C$6</c:f>
              <c:strCache>
                <c:ptCount val="3"/>
                <c:pt idx="0">
                  <c:v>...nisam bio/bila u školi cijeli dan</c:v>
                </c:pt>
                <c:pt idx="1">
                  <c:v>...pobjegao/pobjegla sam sa nekih časova</c:v>
                </c:pt>
                <c:pt idx="2">
                  <c:v>....zakasnio/zakasnila sam u školu</c:v>
                </c:pt>
              </c:strCache>
            </c:strRef>
          </c:cat>
          <c:val>
            <c:numRef>
              <c:f>'S5.13.'!$H$4:$H$6</c:f>
              <c:numCache>
                <c:formatCode>General</c:formatCode>
                <c:ptCount val="3"/>
                <c:pt idx="0">
                  <c:v>32</c:v>
                </c:pt>
                <c:pt idx="1">
                  <c:v>17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A1-4F6A-A2B2-43BF5931207C}"/>
            </c:ext>
          </c:extLst>
        </c:ser>
        <c:ser>
          <c:idx val="5"/>
          <c:order val="5"/>
          <c:tx>
            <c:strRef>
              <c:f>'S5.13.'!$I$3</c:f>
              <c:strCache>
                <c:ptCount val="1"/>
                <c:pt idx="0">
                  <c:v>Tri ili četiri puta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'S5.13.'!$C$4:$C$6</c:f>
              <c:strCache>
                <c:ptCount val="3"/>
                <c:pt idx="0">
                  <c:v>...nisam bio/bila u školi cijeli dan</c:v>
                </c:pt>
                <c:pt idx="1">
                  <c:v>...pobjegao/pobjegla sam sa nekih časova</c:v>
                </c:pt>
                <c:pt idx="2">
                  <c:v>....zakasnio/zakasnila sam u školu</c:v>
                </c:pt>
              </c:strCache>
            </c:strRef>
          </c:cat>
          <c:val>
            <c:numRef>
              <c:f>'S5.13.'!$I$4:$I$6</c:f>
              <c:numCache>
                <c:formatCode>General</c:formatCode>
                <c:ptCount val="3"/>
                <c:pt idx="0">
                  <c:v>7</c:v>
                </c:pt>
                <c:pt idx="1">
                  <c:v>5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6A1-4F6A-A2B2-43BF5931207C}"/>
            </c:ext>
          </c:extLst>
        </c:ser>
        <c:ser>
          <c:idx val="6"/>
          <c:order val="6"/>
          <c:tx>
            <c:strRef>
              <c:f>'S5.13.'!$J$3</c:f>
              <c:strCache>
                <c:ptCount val="1"/>
                <c:pt idx="0">
                  <c:v>Pet ili više puta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1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1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'S5.13.'!$C$4:$C$6</c:f>
              <c:strCache>
                <c:ptCount val="3"/>
                <c:pt idx="0">
                  <c:v>...nisam bio/bila u školi cijeli dan</c:v>
                </c:pt>
                <c:pt idx="1">
                  <c:v>...pobjegao/pobjegla sam sa nekih časova</c:v>
                </c:pt>
                <c:pt idx="2">
                  <c:v>....zakasnio/zakasnila sam u školu</c:v>
                </c:pt>
              </c:strCache>
            </c:strRef>
          </c:cat>
          <c:val>
            <c:numRef>
              <c:f>'S5.13.'!$J$4:$J$6</c:f>
              <c:numCache>
                <c:formatCode>General</c:formatCode>
                <c:ptCount val="3"/>
                <c:pt idx="0">
                  <c:v>7</c:v>
                </c:pt>
                <c:pt idx="1">
                  <c:v>4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6A1-4F6A-A2B2-43BF593120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1244373552"/>
        <c:axId val="-124436865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'S5.13.'!$D$3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hade val="51000"/>
                          <a:satMod val="130000"/>
                        </a:schemeClr>
                      </a:gs>
                      <a:gs pos="80000">
                        <a:schemeClr val="accent1">
                          <a:shade val="93000"/>
                          <a:satMod val="130000"/>
                        </a:schemeClr>
                      </a:gs>
                      <a:gs pos="100000">
                        <a:schemeClr val="accent1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'S5.13.'!$C$4:$C$6</c15:sqref>
                        </c15:formulaRef>
                      </c:ext>
                    </c:extLst>
                    <c:strCache>
                      <c:ptCount val="3"/>
                      <c:pt idx="0">
                        <c:v>...nisam bio/bila u školi cijeli dan</c:v>
                      </c:pt>
                      <c:pt idx="1">
                        <c:v>...pobjegao/pobjegla sam sa nekih časova</c:v>
                      </c:pt>
                      <c:pt idx="2">
                        <c:v>....zakasnio/zakasnila sam u školu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'S5.13.'!$D$4:$D$6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4-C6A1-4F6A-A2B2-43BF5931207C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'S5.13.'!$E$3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hade val="51000"/>
                          <a:satMod val="130000"/>
                        </a:schemeClr>
                      </a:gs>
                      <a:gs pos="80000">
                        <a:schemeClr val="accent3">
                          <a:shade val="93000"/>
                          <a:satMod val="130000"/>
                        </a:schemeClr>
                      </a:gs>
                      <a:gs pos="100000">
                        <a:schemeClr val="accent3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 xmlns:c16r2="http://schemas.microsoft.com/office/drawing/2015/06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'S5.13.'!$C$4:$C$6</c15:sqref>
                        </c15:formulaRef>
                      </c:ext>
                    </c:extLst>
                    <c:strCache>
                      <c:ptCount val="3"/>
                      <c:pt idx="0">
                        <c:v>...nisam bio/bila u školi cijeli dan</c:v>
                      </c:pt>
                      <c:pt idx="1">
                        <c:v>...pobjegao/pobjegla sam sa nekih časova</c:v>
                      </c:pt>
                      <c:pt idx="2">
                        <c:v>....zakasnio/zakasnila sam u školu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'S5.13.'!$E$4:$E$6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5-C6A1-4F6A-A2B2-43BF5931207C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'S5.13.'!$F$3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hade val="51000"/>
                          <a:satMod val="130000"/>
                        </a:schemeClr>
                      </a:gs>
                      <a:gs pos="80000">
                        <a:schemeClr val="accent5">
                          <a:shade val="93000"/>
                          <a:satMod val="130000"/>
                        </a:schemeClr>
                      </a:gs>
                      <a:gs pos="100000">
                        <a:schemeClr val="accent5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 xmlns:c16r2="http://schemas.microsoft.com/office/drawing/2015/06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'S5.13.'!$C$4:$C$6</c15:sqref>
                        </c15:formulaRef>
                      </c:ext>
                    </c:extLst>
                    <c:strCache>
                      <c:ptCount val="3"/>
                      <c:pt idx="0">
                        <c:v>...nisam bio/bila u školi cijeli dan</c:v>
                      </c:pt>
                      <c:pt idx="1">
                        <c:v>...pobjegao/pobjegla sam sa nekih časova</c:v>
                      </c:pt>
                      <c:pt idx="2">
                        <c:v>....zakasnio/zakasnila sam u školu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'S5.13.'!$F$4:$F$6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6-C6A1-4F6A-A2B2-43BF5931207C}"/>
                  </c:ext>
                </c:extLst>
              </c15:ser>
            </c15:filteredBarSeries>
          </c:ext>
        </c:extLst>
      </c:barChart>
      <c:catAx>
        <c:axId val="-1244373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4368656"/>
        <c:crosses val="autoZero"/>
        <c:auto val="1"/>
        <c:lblAlgn val="ctr"/>
        <c:lblOffset val="100"/>
        <c:noMultiLvlLbl val="0"/>
      </c:catAx>
      <c:valAx>
        <c:axId val="-1244368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s-Latn-BA"/>
                  <a:t>Procent</a:t>
                </a:r>
                <a:r>
                  <a:rPr lang="bs-Latn-BA" baseline="0"/>
                  <a:t> učenika</a:t>
                </a:r>
                <a:endParaRPr lang="bs-Latn-BA"/>
              </a:p>
            </c:rich>
          </c:tx>
          <c:layout>
            <c:manualLayout>
              <c:xMode val="edge"/>
              <c:yMode val="edge"/>
              <c:x val="0.54887598294745998"/>
              <c:y val="0.83139715767236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437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812077665242198E-2"/>
          <c:y val="0.90751936495742902"/>
          <c:w val="0.90028020851270296"/>
          <c:h val="9.2480721599940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'Slika 5.14'!$H$7</c:f>
              <c:strCache>
                <c:ptCount val="1"/>
                <c:pt idx="0">
                  <c:v>BiH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'Slika 5.14'!$G$8:$G$12</c:f>
              <c:strCache>
                <c:ptCount val="5"/>
                <c:pt idx="0">
                  <c:v>Učenici ne slušaju ono što nastavnik predaje</c:v>
                </c:pt>
                <c:pt idx="1">
                  <c:v>U razredu su buka i nered</c:v>
                </c:pt>
                <c:pt idx="2">
                  <c:v>Nastavnik treba dugo da čeka dok se učenici ne umire</c:v>
                </c:pt>
                <c:pt idx="3">
                  <c:v>Učenici ne mogu dobro da rade</c:v>
                </c:pt>
                <c:pt idx="4">
                  <c:v>Učenici ne mogu da počnu s radom dugo nakon što počne čas</c:v>
                </c:pt>
              </c:strCache>
            </c:strRef>
          </c:cat>
          <c:val>
            <c:numRef>
              <c:f>'Slika 5.14'!$H$8:$H$12</c:f>
              <c:numCache>
                <c:formatCode>General</c:formatCode>
                <c:ptCount val="5"/>
                <c:pt idx="0">
                  <c:v>34</c:v>
                </c:pt>
                <c:pt idx="1">
                  <c:v>27</c:v>
                </c:pt>
                <c:pt idx="2">
                  <c:v>25</c:v>
                </c:pt>
                <c:pt idx="3">
                  <c:v>21</c:v>
                </c:pt>
                <c:pt idx="4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D0-4BF0-8579-7B244BCBAC1C}"/>
            </c:ext>
          </c:extLst>
        </c:ser>
        <c:ser>
          <c:idx val="1"/>
          <c:order val="1"/>
          <c:tx>
            <c:strRef>
              <c:f>'Slika 5.14'!$I$7</c:f>
              <c:strCache>
                <c:ptCount val="1"/>
                <c:pt idx="0">
                  <c:v>OECD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'Slika 5.14'!$G$8:$G$12</c:f>
              <c:strCache>
                <c:ptCount val="5"/>
                <c:pt idx="0">
                  <c:v>Učenici ne slušaju ono što nastavnik predaje</c:v>
                </c:pt>
                <c:pt idx="1">
                  <c:v>U razredu su buka i nered</c:v>
                </c:pt>
                <c:pt idx="2">
                  <c:v>Nastavnik treba dugo da čeka dok se učenici ne umire</c:v>
                </c:pt>
                <c:pt idx="3">
                  <c:v>Učenici ne mogu dobro da rade</c:v>
                </c:pt>
                <c:pt idx="4">
                  <c:v>Učenici ne mogu da počnu s radom dugo nakon što počne čas</c:v>
                </c:pt>
              </c:strCache>
            </c:strRef>
          </c:cat>
          <c:val>
            <c:numRef>
              <c:f>'Slika 5.14'!$I$8:$I$12</c:f>
              <c:numCache>
                <c:formatCode>General</c:formatCode>
                <c:ptCount val="5"/>
                <c:pt idx="0">
                  <c:v>30</c:v>
                </c:pt>
                <c:pt idx="1">
                  <c:v>32</c:v>
                </c:pt>
                <c:pt idx="2">
                  <c:v>26</c:v>
                </c:pt>
                <c:pt idx="3">
                  <c:v>19</c:v>
                </c:pt>
                <c:pt idx="4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D0-4BF0-8579-7B244BCBAC1C}"/>
            </c:ext>
          </c:extLst>
        </c:ser>
        <c:ser>
          <c:idx val="2"/>
          <c:order val="2"/>
          <c:tx>
            <c:strRef>
              <c:f>'Slika 5.14'!$J$7</c:f>
              <c:strCache>
                <c:ptCount val="1"/>
                <c:pt idx="0">
                  <c:v>EU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'Slika 5.14'!$G$8:$G$12</c:f>
              <c:strCache>
                <c:ptCount val="5"/>
                <c:pt idx="0">
                  <c:v>Učenici ne slušaju ono što nastavnik predaje</c:v>
                </c:pt>
                <c:pt idx="1">
                  <c:v>U razredu su buka i nered</c:v>
                </c:pt>
                <c:pt idx="2">
                  <c:v>Nastavnik treba dugo da čeka dok se učenici ne umire</c:v>
                </c:pt>
                <c:pt idx="3">
                  <c:v>Učenici ne mogu dobro da rade</c:v>
                </c:pt>
                <c:pt idx="4">
                  <c:v>Učenici ne mogu da počnu s radom dugo nakon što počne čas</c:v>
                </c:pt>
              </c:strCache>
            </c:strRef>
          </c:cat>
          <c:val>
            <c:numRef>
              <c:f>'Slika 5.14'!$J$8:$J$12</c:f>
              <c:numCache>
                <c:formatCode>General</c:formatCode>
                <c:ptCount val="5"/>
                <c:pt idx="0">
                  <c:v>33</c:v>
                </c:pt>
                <c:pt idx="1">
                  <c:v>32</c:v>
                </c:pt>
                <c:pt idx="2">
                  <c:v>28</c:v>
                </c:pt>
                <c:pt idx="3">
                  <c:v>19</c:v>
                </c:pt>
                <c:pt idx="4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D0-4BF0-8579-7B244BCBAC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-1244367568"/>
        <c:axId val="-1244371376"/>
      </c:barChart>
      <c:catAx>
        <c:axId val="-1244367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4371376"/>
        <c:crosses val="autoZero"/>
        <c:auto val="1"/>
        <c:lblAlgn val="ctr"/>
        <c:lblOffset val="100"/>
        <c:noMultiLvlLbl val="0"/>
      </c:catAx>
      <c:valAx>
        <c:axId val="-1244371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s-Latn-BA"/>
                  <a:t>Procent</a:t>
                </a:r>
                <a:r>
                  <a:rPr lang="bs-Latn-BA" baseline="0"/>
                  <a:t> učenika</a:t>
                </a:r>
                <a:endParaRPr lang="bs-Latn-BA"/>
              </a:p>
            </c:rich>
          </c:tx>
          <c:layout>
            <c:manualLayout>
              <c:xMode val="edge"/>
              <c:yMode val="edge"/>
              <c:x val="0.46832666749989599"/>
              <c:y val="0.8235588693006290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436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0.32986</cdr:x>
      <cdr:y>0</cdr:y>
    </cdr:from>
    <cdr:to>
      <cdr:x>0.73116</cdr:x>
      <cdr:y>0.06767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14616" y="0"/>
          <a:ext cx="330250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s-Latn-BA" sz="1400" b="1" dirty="0"/>
            <a:t>Učenici koji se slažu sa sljedećim izjavama</a:t>
          </a:r>
        </a:p>
      </cdr:txBody>
    </cdr:sp>
  </cdr:relSizeAnchor>
  <cdr:relSizeAnchor xmlns:cdr="http://schemas.openxmlformats.org/drawingml/2006/chartDrawing">
    <cdr:from>
      <cdr:x>0.32392</cdr:x>
      <cdr:y>0.40808</cdr:y>
    </cdr:from>
    <cdr:to>
      <cdr:x>0.75268</cdr:x>
      <cdr:y>0.47575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65701" y="1855981"/>
          <a:ext cx="352853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s-Latn-BA" sz="1400" b="1" dirty="0"/>
            <a:t>Učenici koji se ne slažu sa sljedećim izjavama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0.01111</cdr:x>
      <cdr:y>0.01609</cdr:y>
    </cdr:from>
    <cdr:to>
      <cdr:x>0.33819</cdr:x>
      <cdr:y>0.07949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95553" y="70295"/>
          <a:ext cx="281309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bs-Latn-BA" sz="1200" dirty="0"/>
            <a:t>Nastavnik/nastavnica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763A6-6A4A-4A9A-AE7F-8703453468E1}" type="datetimeFigureOut">
              <a:rPr lang="bs-Latn-BA" smtClean="0"/>
              <a:t>2.12.2019.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EF5AB-C085-4F57-B631-18C80E52381C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5296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465EB5-BB2F-B049-8D90-7EBFEC999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F243603-8B54-764A-8ABA-45716153E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BA6467-33B8-6146-99A7-BCF574C51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C3D6-AD7E-4842-A787-9703EDFA52B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58303A-70A2-6E4D-872D-58A48AD4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3EB892-23C6-C84A-9D7A-C8D538DF8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534-A4B5-6346-819C-B864EC56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3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34D308-F631-AE4C-AD34-A7D1D9F1C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0054880-4153-9443-A234-A62B9D488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51A635-5AA7-AC4E-9071-0DECE2470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C3D6-AD7E-4842-A787-9703EDFA52B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372C21-623B-4842-B2B2-D29CF346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B4E56A-489E-6049-9A3F-020970FE3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534-A4B5-6346-819C-B864EC56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9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3FD030-CB67-E94A-BA55-64877E346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365FD3-4546-5F46-8608-D19C2ACF9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A37BDC-4A50-E743-8C4B-2612152D8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C3D6-AD7E-4842-A787-9703EDFA52B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C63B6A-E853-CC4B-95E0-323057507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284581-7863-1143-8007-0A11D3B8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534-A4B5-6346-819C-B864EC56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3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2DB4D6-B1CA-3B43-B9E9-D1C1EEF00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0AF6CC-1BBB-1F4F-8E5E-C34307EE7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770B32-4CAF-FC41-A1A0-9A098ED3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C3D6-AD7E-4842-A787-9703EDFA52B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9E4E2B-C023-214F-887F-03CDBD82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E61DD0-7605-A146-98F8-4EF17EE5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534-A4B5-6346-819C-B864EC56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3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929B13-E12E-5944-8698-263EE3846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B809D83-CEAA-154B-BD62-4A90D8A0E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47263A-6267-2844-A6E9-673098B2D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C3D6-AD7E-4842-A787-9703EDFA52B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30074D-9908-AF46-83A5-9561BDAF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A2496D-4E94-2541-9A1C-E65BDA94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534-A4B5-6346-819C-B864EC56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6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4FC95B-75FB-C646-B513-8016955C7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663EC4-BC65-DD44-A550-7B8EB14660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37683C-78E8-3148-A55E-330C7CFAD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DD77C47-A2B5-3F4D-A25E-389D21ED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C3D6-AD7E-4842-A787-9703EDFA52B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499DCE-BEAC-FB48-8516-3428CFBD3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7CE59A8-583A-2148-89F8-B8B049EC3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534-A4B5-6346-819C-B864EC56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3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2A3E6B-62CE-FD47-8DFB-F0A7ECDEF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7F7AD15-79C1-994E-B8C5-32FFAFB5C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6A5E34F-587C-0B4A-94B4-E1746379E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90F8BB8-7CDF-DF40-BCC3-503C08C0C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D0C5115-C3C0-4347-AE88-2FF4EB5E5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9CC2066-8E83-274F-8C45-0506D347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C3D6-AD7E-4842-A787-9703EDFA52B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9289615-CCD5-CB40-9AD8-17BE3755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B33183A-D1C8-6042-B03D-4A526630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534-A4B5-6346-819C-B864EC56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D2F007-3CD1-764D-AD5C-08C6543C4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AFD1D41-F62C-E246-89D0-0EF58F9C5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C3D6-AD7E-4842-A787-9703EDFA52B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2F169FB-404C-044B-821D-7F5A1A67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55A618E-40B8-9342-BEAE-64669906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534-A4B5-6346-819C-B864EC56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8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68CC045-FBFE-2B41-97F5-EC752FD0D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C3D6-AD7E-4842-A787-9703EDFA52B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4758B0D-1529-124F-8E25-9F61E183B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2E01632-5464-8847-9A3E-D11BFCE6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534-A4B5-6346-819C-B864EC56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7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C61B39-5932-D64C-ACEB-C63FEFADF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31EAF8-68FE-844E-8EA3-05C07B7C2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07A8B80-07EA-DC4E-AE74-D101CD164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327AEC1-91F0-6444-B482-3B0021850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C3D6-AD7E-4842-A787-9703EDFA52B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1BE155-E63F-F142-AE28-F11FFB07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5446EA-DA26-7844-8FEE-337ABD95A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534-A4B5-6346-819C-B864EC56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7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F9DBDB-F1C9-7947-9877-07CFD9CC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C0C5E28-D174-414B-B5C5-C188476846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1A75582-15AE-8A40-80C9-0F274DB64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C08EB76-1745-8C4C-869A-2126F934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C3D6-AD7E-4842-A787-9703EDFA52B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D4204C8-BEBF-DA4C-9A8F-FE325FF9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CAF326-5F64-9E49-80E7-F055B8D6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2534-A4B5-6346-819C-B864EC56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9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654153-F0D2-7C4E-9109-0FA69E295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435826-901C-464A-BEDC-953ED17B4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8193A2-6E8E-7746-BA04-625C3AB7C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C3D6-AD7E-4842-A787-9703EDFA52B1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3A985C-3CFE-A143-8851-82BE9D0CA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0D0F32-11D7-A844-A9A3-454189F93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F2534-A4B5-6346-819C-B864EC56B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2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chart" Target="../charts/chart8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10" Type="http://schemas.openxmlformats.org/officeDocument/2006/relationships/chart" Target="../charts/chart3.xml"/><Relationship Id="rId4" Type="http://schemas.openxmlformats.org/officeDocument/2006/relationships/image" Target="../media/image13.png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ED5415-18D5-E649-937E-4238AAD616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9ECB32D-C72C-F243-BED0-C62A9308B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935" y="2700338"/>
            <a:ext cx="6332113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A35D03C-CBD2-E74A-A9F4-FE207659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596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33" y="5265837"/>
            <a:ext cx="5468813" cy="133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5388" y="3020387"/>
            <a:ext cx="82510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3000" b="0" i="0" u="none" strike="noStrike" kern="0" cap="none" spc="-5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PISA 2018 </a:t>
            </a:r>
            <a:br>
              <a:rPr kumimoji="0" lang="bs-Latn-BA" sz="3000" b="0" i="0" u="none" strike="noStrike" kern="0" cap="none" spc="-5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kumimoji="0" lang="en-US" sz="3000" b="0" i="0" u="none" strike="noStrike" kern="0" cap="none" spc="-5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Izvje</a:t>
            </a:r>
            <a:r>
              <a:rPr kumimoji="0" lang="bs-Latn-BA" sz="3000" b="0" i="0" u="none" strike="noStrike" kern="0" cap="none" spc="-5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š</a:t>
            </a:r>
            <a:r>
              <a:rPr kumimoji="0" lang="en-US" sz="3000" b="0" i="0" u="none" strike="noStrike" kern="0" cap="none" spc="-5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taj</a:t>
            </a:r>
            <a:r>
              <a:rPr kumimoji="0" lang="en-US" sz="3000" b="0" i="0" u="none" strike="noStrike" kern="0" cap="none" spc="-5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kumimoji="0" lang="en-US" sz="3000" b="0" i="0" u="none" strike="noStrike" kern="0" cap="none" spc="-5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za</a:t>
            </a:r>
            <a:r>
              <a:rPr kumimoji="0" lang="en-US" sz="3000" b="0" i="0" u="none" strike="noStrike" kern="0" cap="none" spc="-5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kumimoji="0" lang="en-US" sz="3000" b="0" i="0" u="none" strike="noStrike" kern="0" cap="none" spc="-5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Bosnu</a:t>
            </a:r>
            <a:r>
              <a:rPr kumimoji="0" lang="en-US" sz="3000" b="0" i="0" u="none" strike="noStrike" kern="0" cap="none" spc="-5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kumimoji="0" lang="en-US" sz="3000" b="0" i="0" u="none" strike="noStrike" kern="0" cap="none" spc="-5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</a:t>
            </a:r>
            <a:r>
              <a:rPr kumimoji="0" lang="en-US" sz="3000" b="0" i="0" u="none" strike="noStrike" kern="0" cap="none" spc="-5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kumimoji="0" lang="en-US" sz="3000" b="0" i="0" u="none" strike="noStrike" kern="0" cap="none" spc="-50" normalizeH="0" baseline="0" noProof="0" dirty="0" err="1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Hercegovinu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21566" y="4295227"/>
            <a:ext cx="6058708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bs-Latn-BA" sz="2400" b="0" i="0" u="none" strike="noStrike" kern="1200" cap="all" spc="200" normalizeH="0" baseline="0" noProof="0" dirty="0" smtClean="0">
                <a:ln>
                  <a:noFill/>
                </a:ln>
                <a:solidFill>
                  <a:srgbClr val="34406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Sarajevo, 3. Decembar 2019.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bs-Latn-BA" sz="2400" b="0" i="0" u="none" strike="noStrike" kern="1200" cap="all" spc="200" normalizeH="0" baseline="0" noProof="0" dirty="0" smtClean="0">
                <a:ln>
                  <a:noFill/>
                </a:ln>
                <a:solidFill>
                  <a:srgbClr val="34406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</a:t>
            </a:r>
            <a:r>
              <a:rPr kumimoji="0" lang="bs-Latn-BA" sz="2400" b="0" i="0" u="none" strike="noStrike" kern="1200" cap="all" spc="200" normalizeH="0" baseline="0" noProof="0" dirty="0" smtClean="0">
                <a:ln>
                  <a:noFill/>
                </a:ln>
                <a:solidFill>
                  <a:srgbClr val="34406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Žaneta Džumhur</a:t>
            </a:r>
            <a:endParaRPr kumimoji="0" lang="bs-Latn-BA" sz="2400" b="0" i="0" u="none" strike="noStrike" kern="1200" cap="all" spc="200" normalizeH="0" baseline="0" noProof="0" dirty="0">
              <a:ln>
                <a:noFill/>
              </a:ln>
              <a:solidFill>
                <a:srgbClr val="34406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7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065" y="1372051"/>
            <a:ext cx="1408298" cy="139000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63" y="6071548"/>
            <a:ext cx="2402032" cy="78645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08955" y="1706812"/>
            <a:ext cx="666384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                 </a:t>
            </a:r>
            <a:r>
              <a:rPr lang="hr-HR" sz="17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 90% učenika </a:t>
            </a:r>
            <a:r>
              <a:rPr lang="hr-HR" sz="17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povoljnog SES-a</a:t>
            </a:r>
            <a:r>
              <a:rPr lang="hr-HR" sz="17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smatra da će im veliki trud u školi pomoći da </a:t>
            </a:r>
            <a:r>
              <a:rPr lang="hr-HR" sz="17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upišu dobar fakultet</a:t>
            </a:r>
            <a:r>
              <a:rPr lang="hr-HR" sz="17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dok oko 88% učenika </a:t>
            </a:r>
            <a:r>
              <a:rPr lang="hr-HR" sz="17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nepovoljnog SES</a:t>
            </a:r>
            <a:r>
              <a:rPr lang="hr-HR" sz="17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 smatra da će im trud u školi pomoći da nađu dobar posao</a:t>
            </a:r>
            <a:r>
              <a:rPr lang="hr-HR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700" dirty="0" smtClean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endParaRPr lang="hr-HR" sz="1700" dirty="0" smtClean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hr-HR" sz="1700" dirty="0" smtClean="0">
                <a:latin typeface="Century Gothic" panose="020B0502020202020204" pitchFamily="34" charset="0"/>
                <a:ea typeface="Calibri" panose="020F0502020204030204" pitchFamily="34" charset="0"/>
              </a:rPr>
              <a:t>                  </a:t>
            </a:r>
            <a:endParaRPr lang="en-US" sz="17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716" y="5945879"/>
            <a:ext cx="3365284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8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291" y="1740123"/>
            <a:ext cx="1472074" cy="1610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880" y="3804116"/>
            <a:ext cx="1950889" cy="16094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01034" y="1728438"/>
            <a:ext cx="6649251" cy="3100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07000"/>
              </a:lnSpc>
              <a:spcAft>
                <a:spcPts val="800"/>
              </a:spcAft>
            </a:pPr>
            <a:r>
              <a:rPr lang="hr-HR" sz="17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Bosni i Hercegovini </a:t>
            </a:r>
            <a:r>
              <a:rPr lang="hr-HR" sz="17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svaki drugi</a:t>
            </a:r>
            <a:r>
              <a:rPr lang="hr-HR" sz="17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15-godišnjak očekuje da će diplomirati na univerzitetu. Oko 73% učenika </a:t>
            </a:r>
            <a:r>
              <a:rPr lang="hr-HR" sz="17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povoljnog SES</a:t>
            </a:r>
            <a:r>
              <a:rPr lang="hr-HR" sz="17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 očekuju da će </a:t>
            </a:r>
            <a:r>
              <a:rPr lang="hr-HR" sz="17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diplomirati na univerzitetu</a:t>
            </a:r>
            <a:r>
              <a:rPr lang="hr-HR" sz="17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dok 32% učenika </a:t>
            </a:r>
            <a:r>
              <a:rPr lang="hr-HR" sz="17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nepovoljnog SES</a:t>
            </a:r>
            <a:r>
              <a:rPr lang="hr-HR" sz="17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 imaju ista takva očekivanja.</a:t>
            </a:r>
            <a:endParaRPr lang="en-US" sz="17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07000"/>
              </a:lnSpc>
              <a:spcAft>
                <a:spcPts val="800"/>
              </a:spcAft>
            </a:pPr>
            <a:endParaRPr lang="bs-Latn-BA" sz="17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07000"/>
              </a:lnSpc>
              <a:spcAft>
                <a:spcPts val="800"/>
              </a:spcAft>
            </a:pPr>
            <a:r>
              <a:rPr lang="hr-HR" sz="17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Oko 93% učenika </a:t>
            </a:r>
            <a:r>
              <a:rPr lang="hr-HR" sz="17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visokih postignuća</a:t>
            </a:r>
            <a:r>
              <a:rPr lang="hr-HR" sz="17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u barem jednoj oblasti očekuje da će postići obrazovanje na </a:t>
            </a:r>
            <a:r>
              <a:rPr lang="hr-HR" sz="17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univerzitetu</a:t>
            </a:r>
            <a:r>
              <a:rPr lang="hr-HR" sz="17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, ali i 40% </a:t>
            </a:r>
            <a:r>
              <a:rPr lang="hr-HR" sz="17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učenika niskih postignuća</a:t>
            </a:r>
            <a:r>
              <a:rPr lang="hr-HR" sz="17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ima </a:t>
            </a:r>
            <a:r>
              <a:rPr lang="hr-HR" sz="17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ista</a:t>
            </a:r>
            <a:r>
              <a:rPr lang="hr-HR" sz="17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hr-HR" sz="1700" dirty="0" smtClean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očekivanja.</a:t>
            </a:r>
            <a:endParaRPr lang="bs-Latn-BA" sz="17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643" y="5830133"/>
            <a:ext cx="3365284" cy="823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581" y="5916218"/>
            <a:ext cx="2402032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900" b="1" dirty="0" err="1">
                <a:latin typeface="Century Gothic" panose="020B0502020202020204" pitchFamily="34" charset="0"/>
              </a:rPr>
              <a:t>Okruženje</a:t>
            </a:r>
            <a:r>
              <a:rPr lang="en-US" sz="2900" b="1" dirty="0">
                <a:latin typeface="Century Gothic" panose="020B0502020202020204" pitchFamily="34" charset="0"/>
              </a:rPr>
              <a:t> </a:t>
            </a:r>
            <a:r>
              <a:rPr lang="en-US" sz="2900" b="1" dirty="0" err="1">
                <a:latin typeface="Century Gothic" panose="020B0502020202020204" pitchFamily="34" charset="0"/>
              </a:rPr>
              <a:t>za</a:t>
            </a:r>
            <a:r>
              <a:rPr lang="en-US" sz="2900" b="1" dirty="0">
                <a:latin typeface="Century Gothic" panose="020B0502020202020204" pitchFamily="34" charset="0"/>
              </a:rPr>
              <a:t> </a:t>
            </a:r>
            <a:r>
              <a:rPr lang="en-US" sz="2900" b="1" dirty="0" err="1">
                <a:latin typeface="Century Gothic" panose="020B0502020202020204" pitchFamily="34" charset="0"/>
              </a:rPr>
              <a:t>učenje</a:t>
            </a:r>
            <a:r>
              <a:rPr lang="en-US" sz="2900" b="1" dirty="0">
                <a:latin typeface="Century Gothic" panose="020B0502020202020204" pitchFamily="34" charset="0"/>
              </a:rPr>
              <a:t>, </a:t>
            </a:r>
            <a:r>
              <a:rPr lang="en-US" sz="2900" b="1" dirty="0" err="1">
                <a:latin typeface="Century Gothic" panose="020B0502020202020204" pitchFamily="34" charset="0"/>
              </a:rPr>
              <a:t>osjećaj</a:t>
            </a:r>
            <a:r>
              <a:rPr lang="en-US" sz="2900" b="1" dirty="0">
                <a:latin typeface="Century Gothic" panose="020B0502020202020204" pitchFamily="34" charset="0"/>
              </a:rPr>
              <a:t> </a:t>
            </a:r>
            <a:r>
              <a:rPr lang="en-US" sz="2900" b="1" dirty="0" err="1">
                <a:latin typeface="Century Gothic" panose="020B0502020202020204" pitchFamily="34" charset="0"/>
              </a:rPr>
              <a:t>pripadnosti</a:t>
            </a:r>
            <a:r>
              <a:rPr lang="en-US" sz="2900" b="1" dirty="0">
                <a:latin typeface="Century Gothic" panose="020B0502020202020204" pitchFamily="34" charset="0"/>
              </a:rPr>
              <a:t> </a:t>
            </a:r>
            <a:r>
              <a:rPr lang="en-US" sz="2900" b="1" dirty="0" err="1">
                <a:latin typeface="Century Gothic" panose="020B0502020202020204" pitchFamily="34" charset="0"/>
              </a:rPr>
              <a:t>školi</a:t>
            </a:r>
            <a:r>
              <a:rPr lang="en-US" sz="2900" b="1" dirty="0">
                <a:latin typeface="Century Gothic" panose="020B0502020202020204" pitchFamily="34" charset="0"/>
              </a:rPr>
              <a:t>, </a:t>
            </a:r>
            <a:r>
              <a:rPr lang="en-US" sz="2900" b="1" dirty="0" err="1" smtClean="0">
                <a:latin typeface="Century Gothic" panose="020B0502020202020204" pitchFamily="34" charset="0"/>
              </a:rPr>
              <a:t>izložen</a:t>
            </a:r>
            <a:r>
              <a:rPr lang="bs-Latn-BA" sz="2900" b="1" dirty="0" smtClean="0">
                <a:latin typeface="Century Gothic" panose="020B0502020202020204" pitchFamily="34" charset="0"/>
              </a:rPr>
              <a:t>ost </a:t>
            </a:r>
            <a:r>
              <a:rPr lang="en-US" sz="2900" b="1" dirty="0" err="1" smtClean="0">
                <a:latin typeface="Century Gothic" panose="020B0502020202020204" pitchFamily="34" charset="0"/>
              </a:rPr>
              <a:t>vršnjačkom</a:t>
            </a:r>
            <a:r>
              <a:rPr lang="en-US" sz="2900" b="1" dirty="0" smtClean="0">
                <a:latin typeface="Century Gothic" panose="020B0502020202020204" pitchFamily="34" charset="0"/>
              </a:rPr>
              <a:t> </a:t>
            </a:r>
            <a:r>
              <a:rPr lang="en-US" sz="2900" b="1" dirty="0" err="1">
                <a:latin typeface="Century Gothic" panose="020B0502020202020204" pitchFamily="34" charset="0"/>
              </a:rPr>
              <a:t>nasilju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335575"/>
              </p:ext>
            </p:extLst>
          </p:nvPr>
        </p:nvGraphicFramePr>
        <p:xfrm>
          <a:off x="1108352" y="1468046"/>
          <a:ext cx="1127311" cy="12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Bitmap Image" r:id="rId3" imgW="1364098" imgH="1486029" progId="Paint.Picture">
                  <p:embed/>
                </p:oleObj>
              </mc:Choice>
              <mc:Fallback>
                <p:oleObj name="Bitmap Image" r:id="rId3" imgW="1364098" imgH="14860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352" y="1468046"/>
                        <a:ext cx="1127311" cy="1217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658096"/>
              </p:ext>
            </p:extLst>
          </p:nvPr>
        </p:nvGraphicFramePr>
        <p:xfrm>
          <a:off x="1021974" y="2743847"/>
          <a:ext cx="1181101" cy="1167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Bitmap Image" r:id="rId5" imgW="1325995" imgH="1523810" progId="Paint.Picture">
                  <p:embed/>
                </p:oleObj>
              </mc:Choice>
              <mc:Fallback>
                <p:oleObj name="Bitmap Image" r:id="rId5" imgW="1325995" imgH="1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974" y="2743847"/>
                        <a:ext cx="1181101" cy="11677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715" y="4046548"/>
            <a:ext cx="1246278" cy="1146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715" y="5272288"/>
            <a:ext cx="1221860" cy="11909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31708" y="1861018"/>
            <a:ext cx="692858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hr-HR" sz="17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95% školskih direktora procijenilo je da nedostatak ili neadekvatno nastavno i stručno osoblje </a:t>
            </a:r>
            <a:r>
              <a:rPr lang="hr-HR" sz="17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nimalo ili vrlo malo </a:t>
            </a:r>
            <a:r>
              <a:rPr lang="hr-HR" sz="17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ograničava izvođenje nastavnog procesa. </a:t>
            </a:r>
            <a:endParaRPr lang="en-US" sz="17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2871" y="3134044"/>
            <a:ext cx="7192989" cy="932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07000"/>
              </a:lnSpc>
              <a:spcAft>
                <a:spcPts val="800"/>
              </a:spcAft>
            </a:pPr>
            <a:r>
              <a:rPr lang="hr-HR" sz="17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 32% škola ima </a:t>
            </a:r>
            <a:r>
              <a:rPr lang="hr-HR" sz="17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dovoljan bro</a:t>
            </a:r>
            <a:r>
              <a:rPr lang="hr-HR" sz="17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 digitalnih uređaja za izvođenje nastave, a od toga 56% njih ima </a:t>
            </a:r>
            <a:r>
              <a:rPr lang="hr-HR" sz="17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zadovoljavajuću</a:t>
            </a:r>
            <a:r>
              <a:rPr lang="hr-HR" sz="17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dostupnost softvera koji poboljšavaju proces podučavanja i učenja.</a:t>
            </a:r>
            <a:endParaRPr lang="en-US" sz="17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99878" y="4279964"/>
            <a:ext cx="7093837" cy="1215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07000"/>
              </a:lnSpc>
              <a:spcAft>
                <a:spcPts val="800"/>
              </a:spcAft>
            </a:pPr>
            <a:r>
              <a:rPr lang="hr-HR" sz="17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45% škola u Bosni i Hercegovini direktori smatraju da </a:t>
            </a:r>
            <a:r>
              <a:rPr lang="hr-HR" sz="17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nimalo ili malo imaju teškoća </a:t>
            </a:r>
            <a:r>
              <a:rPr lang="hr-HR" sz="17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neadekvatnom ili nedovoljnom infrastrukturom.</a:t>
            </a:r>
            <a:endParaRPr lang="en-US" sz="17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07000"/>
              </a:lnSpc>
              <a:spcAft>
                <a:spcPts val="800"/>
              </a:spcAft>
            </a:pPr>
            <a:r>
              <a:rPr lang="hr-HR" sz="1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31708" y="5373616"/>
            <a:ext cx="6358133" cy="932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07000"/>
              </a:lnSpc>
              <a:spcAft>
                <a:spcPts val="800"/>
              </a:spcAft>
            </a:pPr>
            <a:r>
              <a:rPr lang="hr-HR" sz="17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30% školskih direktora u BiH procjenjuje da nedostatak didaktičnih sredstava </a:t>
            </a:r>
            <a:r>
              <a:rPr lang="hr-HR" sz="17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predstavlja veće teškoće</a:t>
            </a:r>
            <a:r>
              <a:rPr lang="hr-HR" sz="17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izvođenje nastave.</a:t>
            </a:r>
            <a:endParaRPr lang="en-US" sz="17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5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591" y="488592"/>
            <a:ext cx="1743326" cy="1246587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66973261"/>
              </p:ext>
            </p:extLst>
          </p:nvPr>
        </p:nvGraphicFramePr>
        <p:xfrm>
          <a:off x="1498294" y="1720470"/>
          <a:ext cx="8229599" cy="454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526" y="616390"/>
            <a:ext cx="8248603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0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6800" y="-118511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-5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  <a:ea typeface="MS Mincho"/>
              </a:rPr>
              <a:t>Prosječni rezultat između visokih i niskih postignuća prema indeksu osjećaja pripadnosti školi</a:t>
            </a:r>
            <a:endParaRPr kumimoji="0" lang="en-US" sz="2000" b="0" i="0" u="none" strike="noStrike" kern="1200" cap="none" spc="-5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3949511"/>
              </p:ext>
            </p:extLst>
          </p:nvPr>
        </p:nvGraphicFramePr>
        <p:xfrm>
          <a:off x="2447418" y="1911806"/>
          <a:ext cx="6522303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38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8802" y="1752897"/>
            <a:ext cx="8614395" cy="4096867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398211"/>
              </p:ext>
            </p:extLst>
          </p:nvPr>
        </p:nvGraphicFramePr>
        <p:xfrm>
          <a:off x="838200" y="376300"/>
          <a:ext cx="1366838" cy="107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Bitmap Image" r:id="rId4" imgW="4019048" imgH="2448267" progId="Paint.Picture">
                  <p:embed/>
                </p:oleObj>
              </mc:Choice>
              <mc:Fallback>
                <p:oleObj name="Bitmap Image" r:id="rId4" imgW="4019048" imgH="24482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6300"/>
                        <a:ext cx="1366838" cy="1070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432859"/>
              </p:ext>
            </p:extLst>
          </p:nvPr>
        </p:nvGraphicFramePr>
        <p:xfrm>
          <a:off x="2231021" y="520157"/>
          <a:ext cx="10058400" cy="1175051"/>
        </p:xfrm>
        <a:graphic>
          <a:graphicData uri="http://schemas.openxmlformats.org/drawingml/2006/table">
            <a:tbl>
              <a:tblPr/>
              <a:tblGrid>
                <a:gridCol w="1005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175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Oko </a:t>
                      </a:r>
                      <a:r>
                        <a:rPr lang="hr-HR" sz="17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r>
                        <a:rPr lang="hr-H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učenika u Bosni i Hercegovini izjavljuje da su ih </a:t>
                      </a:r>
                      <a:r>
                        <a:rPr lang="hr-HR" sz="17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barem jednom mjesečno</a:t>
                      </a:r>
                      <a:r>
                        <a:rPr lang="hr-HR" sz="1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drugi </a:t>
                      </a:r>
                      <a:r>
                        <a:rPr lang="hr-HR" sz="17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učenici ismijavali,</a:t>
                      </a:r>
                      <a:r>
                        <a:rPr lang="hr-HR" sz="1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oko </a:t>
                      </a:r>
                      <a:r>
                        <a:rPr lang="hr-HR" sz="17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  <a:r>
                        <a:rPr lang="hr-HR" sz="1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je izjavilo da su </a:t>
                      </a:r>
                      <a:r>
                        <a:rPr lang="hr-HR" sz="17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drugi učenici širili ružne glasine o njima.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603" y="6162486"/>
            <a:ext cx="2402032" cy="786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6716" y="6034969"/>
            <a:ext cx="3365284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835478"/>
              </p:ext>
            </p:extLst>
          </p:nvPr>
        </p:nvGraphicFramePr>
        <p:xfrm>
          <a:off x="1064503" y="523081"/>
          <a:ext cx="150223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Bitmap Image" r:id="rId3" imgW="1809843" imgH="1422473" progId="Paint.Picture">
                  <p:embed/>
                </p:oleObj>
              </mc:Choice>
              <mc:Fallback>
                <p:oleObj name="Bitmap Image" r:id="rId3" imgW="1809843" imgH="142247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4503" y="523081"/>
                        <a:ext cx="1502230" cy="1009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019546" y="271403"/>
            <a:ext cx="81044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endParaRPr lang="en-US" sz="20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Bosni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Hercegovini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15%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učenika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izjavilo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da je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barem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tri puta </a:t>
            </a:r>
            <a:r>
              <a:rPr lang="en-US" sz="2000" b="1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preskočilo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cijeli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školi</a:t>
            </a:r>
            <a:r>
              <a:rPr lang="bs-Latn-BA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prije PISA </a:t>
            </a:r>
            <a:r>
              <a:rPr lang="bs-Latn-BA" sz="2000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testiranja.</a:t>
            </a:r>
            <a:endParaRPr lang="en-US" sz="20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78004756"/>
              </p:ext>
            </p:extLst>
          </p:nvPr>
        </p:nvGraphicFramePr>
        <p:xfrm>
          <a:off x="2615878" y="1888663"/>
          <a:ext cx="6924729" cy="4203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8340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583" y="527990"/>
            <a:ext cx="1816765" cy="999831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13326974"/>
              </p:ext>
            </p:extLst>
          </p:nvPr>
        </p:nvGraphicFramePr>
        <p:xfrm>
          <a:off x="2209869" y="1814512"/>
          <a:ext cx="7419371" cy="4215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2266214" y="1555980"/>
            <a:ext cx="5715026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1800" marR="431800" algn="ctr">
              <a:lnSpc>
                <a:spcPct val="120000"/>
              </a:lnSpc>
              <a:spcAft>
                <a:spcPts val="600"/>
              </a:spcAft>
            </a:pPr>
            <a:r>
              <a:rPr lang="hr-HR" sz="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Procent učenika koji su izjavili da se sljedeće stvari događaju „na svakom času“ ili „na većini časova“</a:t>
            </a:r>
            <a:endParaRPr lang="bs-Latn-BA" sz="9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99" y="377865"/>
            <a:ext cx="8747761" cy="1034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7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17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Bosni</a:t>
            </a:r>
            <a:r>
              <a:rPr lang="en-US" sz="17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sz="17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7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Hercegovini</a:t>
            </a:r>
            <a:r>
              <a:rPr lang="en-US" sz="17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indeks</a:t>
            </a:r>
            <a:r>
              <a:rPr lang="en-US" sz="17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dsicipline</a:t>
            </a:r>
            <a:r>
              <a:rPr lang="en-US" sz="17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7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učionici</a:t>
            </a:r>
            <a:r>
              <a:rPr lang="en-US" sz="17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7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en-US" sz="17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sličan</a:t>
            </a:r>
            <a:r>
              <a:rPr lang="en-US" sz="17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OECD </a:t>
            </a:r>
            <a:r>
              <a:rPr lang="en-US" sz="17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prosjeku</a:t>
            </a:r>
            <a:r>
              <a:rPr lang="en-US" sz="17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bs-Latn-BA" sz="17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700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</a:t>
            </a:r>
            <a:r>
              <a:rPr lang="en-US" sz="17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sz="17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sz="17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učenika</a:t>
            </a:r>
            <a:r>
              <a:rPr lang="en-US" sz="17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izjavljuje</a:t>
            </a:r>
            <a:r>
              <a:rPr lang="en-US" sz="17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7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</a:t>
            </a:r>
            <a:r>
              <a:rPr lang="en-US" sz="17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17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7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počnu</a:t>
            </a:r>
            <a:r>
              <a:rPr lang="en-US" sz="17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17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radom</a:t>
            </a:r>
            <a:r>
              <a:rPr lang="en-US" sz="17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7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dugo</a:t>
            </a:r>
            <a:r>
              <a:rPr lang="en-US" sz="17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nakon</a:t>
            </a:r>
            <a:r>
              <a:rPr lang="en-US" sz="17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sz="17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počne</a:t>
            </a:r>
            <a:r>
              <a:rPr lang="en-US" sz="17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</a:t>
            </a: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bs-Latn-BA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697" y="700325"/>
            <a:ext cx="8974090" cy="113395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37" y="300212"/>
            <a:ext cx="1514286" cy="1390476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49584727"/>
              </p:ext>
            </p:extLst>
          </p:nvPr>
        </p:nvGraphicFramePr>
        <p:xfrm>
          <a:off x="1932317" y="1742595"/>
          <a:ext cx="8600645" cy="4368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858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485" y="365125"/>
            <a:ext cx="1018120" cy="1359526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576860"/>
              </p:ext>
            </p:extLst>
          </p:nvPr>
        </p:nvGraphicFramePr>
        <p:xfrm>
          <a:off x="838200" y="1927953"/>
          <a:ext cx="6808546" cy="3540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8233457" y="2151720"/>
            <a:ext cx="3121308" cy="37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1800" algn="just" defTabSz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Pts val="1100"/>
              <a:tabLst>
                <a:tab pos="540385" algn="l"/>
                <a:tab pos="864235" algn="l"/>
              </a:tabLst>
            </a:pPr>
            <a:endParaRPr lang="en-US" sz="1700" dirty="0">
              <a:solidFill>
                <a:prstClr val="black"/>
              </a:solidFill>
              <a:latin typeface="Century Gothic" panose="020B0502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3446" y="5632660"/>
            <a:ext cx="817071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hr-HR" sz="1700" dirty="0">
                <a:solidFill>
                  <a:prstClr val="black"/>
                </a:solidFill>
                <a:latin typeface="Century Gothic" panose="020B0502020202020204" pitchFamily="34" charset="0"/>
                <a:ea typeface="MS Mincho"/>
              </a:rPr>
              <a:t>Učenici s nižom roditeljskom podrškom, bilo da su dječaci ili djevojčice, imaju niže rezultate u čitanju od svojih vršnjaka. Grupu s najnižim postignućima u čitanju karakterišu dječaci s nižom roditeljskom </a:t>
            </a:r>
            <a:r>
              <a:rPr lang="hr-HR" sz="1700" dirty="0" smtClean="0">
                <a:solidFill>
                  <a:prstClr val="black"/>
                </a:solidFill>
                <a:latin typeface="Century Gothic" panose="020B0502020202020204" pitchFamily="34" charset="0"/>
                <a:ea typeface="MS Mincho"/>
              </a:rPr>
              <a:t>podrškom.</a:t>
            </a:r>
            <a:endParaRPr lang="en-US" sz="17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43813"/>
              </p:ext>
            </p:extLst>
          </p:nvPr>
        </p:nvGraphicFramePr>
        <p:xfrm>
          <a:off x="2705966" y="489932"/>
          <a:ext cx="7380790" cy="835470"/>
        </p:xfrm>
        <a:graphic>
          <a:graphicData uri="http://schemas.openxmlformats.org/drawingml/2006/table">
            <a:tbl>
              <a:tblPr/>
              <a:tblGrid>
                <a:gridCol w="73807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 Bosni i Hercegovini oko </a:t>
                      </a:r>
                      <a:r>
                        <a:rPr lang="hr-HR" sz="17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87%</a:t>
                      </a:r>
                      <a:r>
                        <a:rPr lang="hr-H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učenika izjavljuje da </a:t>
                      </a:r>
                      <a:r>
                        <a:rPr lang="hr-HR" sz="17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roditelji podržavaju njihov trud i postignuća u učenju.</a:t>
                      </a:r>
                      <a:endParaRPr lang="en-US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25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778" y="2102716"/>
            <a:ext cx="6269182" cy="1473368"/>
          </a:xfrm>
        </p:spPr>
        <p:txBody>
          <a:bodyPr>
            <a:normAutofit/>
          </a:bodyPr>
          <a:lstStyle/>
          <a:p>
            <a:pPr marL="91440" lvl="0" indent="-91440" algn="ctr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</a:pPr>
            <a:r>
              <a:rPr lang="bs-Latn-BA" sz="1800" dirty="0">
                <a:latin typeface="Century Gothic" panose="020B0502020202020204" pitchFamily="34" charset="0"/>
              </a:rPr>
              <a:t>Unutar BiH oko 13% učenika u nepovoljnom položaju ima rezultat u gornjem kvartilu postignuća u matematici, čitanju i prirodnim naukama među svim učenicima u </a:t>
            </a:r>
            <a:r>
              <a:rPr lang="bs-Latn-BA" sz="1800" dirty="0" smtClean="0">
                <a:latin typeface="Century Gothic" panose="020B0502020202020204" pitchFamily="34" charset="0"/>
              </a:rPr>
              <a:t>BiH.</a:t>
            </a:r>
            <a:endParaRPr lang="bs-Latn-BA" sz="1800" dirty="0">
              <a:latin typeface="Century Gothic" panose="020B0502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9FB3C7BC-1953-2142-A288-067CC496EC42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2600" b="1" u="none" strike="noStrike" kern="1200" cap="none" spc="-5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 pitchFamily="34" charset="0"/>
              </a:rPr>
              <a:t>Akademska otpornost i razlike u postignućima</a:t>
            </a:r>
            <a:endParaRPr kumimoji="0" lang="en-US" sz="2600" b="1" u="none" strike="noStrike" kern="1200" cap="none" spc="-5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58" y="5872002"/>
            <a:ext cx="2402032" cy="786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543" y="5765447"/>
            <a:ext cx="3365284" cy="8230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98789" y="357608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</a:rPr>
              <a:t>Oko 14% 15-godišnjih učenika u BiH pokazalo znanja i vještine u prirodnim naukama na nivou 3 ili iznad – tipični nivo znanja 15-godišnjih učenika u OECD zemljama.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</a:rPr>
              <a:t>Takvih učenika je oko 17% u čitanju i oko 18% u matematici.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5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>
                <a:latin typeface="Century Gothic" panose="020B0502020202020204" pitchFamily="34" charset="0"/>
              </a:rPr>
              <a:t>Pogled u budućnost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i="1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Jedan</a:t>
            </a:r>
            <a:r>
              <a:rPr lang="en-GB" i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GB" i="1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prioriteta</a:t>
            </a:r>
            <a:r>
              <a:rPr lang="en-GB" i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obrazovih</a:t>
            </a:r>
            <a:r>
              <a:rPr lang="en-GB" i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i="1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politika</a:t>
            </a:r>
            <a:r>
              <a:rPr lang="en-GB" i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i="1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BiH</a:t>
            </a:r>
            <a:r>
              <a:rPr lang="en-GB" i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GB" i="1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trebalo</a:t>
            </a:r>
            <a:r>
              <a:rPr lang="en-GB" i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biti</a:t>
            </a:r>
            <a:r>
              <a:rPr lang="en-GB" i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povećanje</a:t>
            </a:r>
            <a:r>
              <a:rPr lang="en-GB" i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postignuća</a:t>
            </a:r>
            <a:r>
              <a:rPr lang="en-GB" i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i="1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čitanju</a:t>
            </a:r>
            <a:r>
              <a:rPr lang="en-GB" i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i="1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matematici</a:t>
            </a:r>
            <a:r>
              <a:rPr lang="en-GB" i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i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prirodnim</a:t>
            </a:r>
            <a:r>
              <a:rPr lang="en-GB" i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naukama</a:t>
            </a:r>
            <a:r>
              <a:rPr lang="en-GB" i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i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smanjenje</a:t>
            </a:r>
            <a:r>
              <a:rPr lang="en-GB" i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broja</a:t>
            </a:r>
            <a:r>
              <a:rPr lang="en-GB" i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učenika</a:t>
            </a:r>
            <a:r>
              <a:rPr lang="en-GB" i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koji</a:t>
            </a:r>
            <a:r>
              <a:rPr lang="en-GB" i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GB" i="1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dostižu</a:t>
            </a:r>
            <a:r>
              <a:rPr lang="en-GB" i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Latn-BA" i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GB" i="1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</a:t>
            </a:r>
            <a:r>
              <a:rPr lang="en-GB" i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u </a:t>
            </a:r>
            <a:r>
              <a:rPr lang="en-GB" i="1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ovim</a:t>
            </a:r>
            <a:r>
              <a:rPr lang="en-GB" i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oblastima</a:t>
            </a:r>
            <a:r>
              <a:rPr lang="en-GB" i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s-Latn-BA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s-Latn-BA" i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Smanjenje </a:t>
            </a:r>
            <a:r>
              <a:rPr lang="bs-Latn-BA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učeničkih izostanaka sa nastave je vrlo važno pitanje na kojem se treba kontinuirano raditi. </a:t>
            </a:r>
            <a:endParaRPr lang="bs-Latn-BA" i="1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s-Latn-BA" i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Prevazilažnje </a:t>
            </a:r>
            <a:r>
              <a:rPr lang="bs-Latn-BA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teškoća u nastavnom procesu i okruženju za učenje važan je korak u osiguranju kvalitetnog nastavnog procesa i zadovoljavanja učeničkih potreba za učenje i sticanje znanja i vještina.</a:t>
            </a:r>
            <a:endParaRPr lang="en-US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bs-Latn-BA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bs-Latn-BA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bs-Latn-BA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6" y="5918674"/>
            <a:ext cx="2402032" cy="786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16" y="6034969"/>
            <a:ext cx="3365284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8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s-Latn-BA" sz="2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bs-Latn-BA" sz="2600" i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Pitanje </a:t>
            </a:r>
            <a:r>
              <a:rPr lang="bs-Latn-BA" sz="26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velikih razlika u postignućima učenika povoljnog i nepovoljnog socio-ekonomskog statusa je sljedeći izazov s kojim se  bh obrazovni sistemi susreću. </a:t>
            </a:r>
            <a:endParaRPr lang="bs-Latn-BA" sz="2600" i="1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s-Latn-BA" sz="26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GB" sz="2600" i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Razvoj</a:t>
            </a:r>
            <a:r>
              <a:rPr lang="en-GB" sz="2600" i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novih</a:t>
            </a:r>
            <a:r>
              <a:rPr lang="en-GB" sz="26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elementa</a:t>
            </a:r>
            <a:r>
              <a:rPr lang="en-GB" sz="26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strategije</a:t>
            </a:r>
            <a:r>
              <a:rPr lang="en-GB" sz="26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ocjenjivanja</a:t>
            </a:r>
            <a:r>
              <a:rPr lang="en-GB" sz="26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6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državnom</a:t>
            </a:r>
            <a:r>
              <a:rPr lang="en-GB" sz="26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6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sz="2600" i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GB" sz="26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nižim</a:t>
            </a:r>
            <a:r>
              <a:rPr lang="en-GB" sz="26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nivoima</a:t>
            </a:r>
            <a:r>
              <a:rPr lang="en-GB" sz="26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GB" sz="26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 se </a:t>
            </a:r>
            <a:r>
              <a:rPr lang="en-GB" sz="2600" i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ojačali</a:t>
            </a:r>
            <a:r>
              <a:rPr lang="en-GB" sz="26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procesi</a:t>
            </a:r>
            <a:r>
              <a:rPr lang="en-GB" sz="26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evaluacije</a:t>
            </a:r>
            <a:r>
              <a:rPr lang="en-GB" sz="26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6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praćenja</a:t>
            </a:r>
            <a:r>
              <a:rPr lang="en-GB" sz="26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ishoda</a:t>
            </a:r>
            <a:r>
              <a:rPr lang="en-GB" sz="26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učenja</a:t>
            </a:r>
            <a:r>
              <a:rPr lang="en-GB" sz="2600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88" y="5918674"/>
            <a:ext cx="2402032" cy="786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16" y="5918674"/>
            <a:ext cx="3365284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3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>
                <a:latin typeface="Century Gothic" panose="020B0502020202020204" pitchFamily="34" charset="0"/>
              </a:rPr>
              <a:t>Zaključak</a:t>
            </a:r>
            <a:br>
              <a:rPr lang="bs-Latn-BA" dirty="0" smtClean="0">
                <a:latin typeface="Century Gothic" panose="020B0502020202020204" pitchFamily="34" charset="0"/>
              </a:rPr>
            </a:br>
            <a:endParaRPr lang="bs-Latn-BA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728" y="1122218"/>
            <a:ext cx="10515600" cy="53478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err="1">
                <a:latin typeface="Century Gothic" panose="020B0502020202020204" pitchFamily="34" charset="0"/>
              </a:rPr>
              <a:t>Pri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kreiranju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politika</a:t>
            </a:r>
            <a:r>
              <a:rPr lang="en-GB" b="1" dirty="0">
                <a:latin typeface="Century Gothic" panose="020B0502020202020204" pitchFamily="34" charset="0"/>
              </a:rPr>
              <a:t>, </a:t>
            </a:r>
            <a:r>
              <a:rPr lang="en-GB" b="1" dirty="0" err="1">
                <a:latin typeface="Century Gothic" panose="020B0502020202020204" pitchFamily="34" charset="0"/>
              </a:rPr>
              <a:t>te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mjera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za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prevazilažnje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teškoća</a:t>
            </a:r>
            <a:r>
              <a:rPr lang="en-GB" b="1" dirty="0">
                <a:latin typeface="Century Gothic" panose="020B0502020202020204" pitchFamily="34" charset="0"/>
              </a:rPr>
              <a:t> u </a:t>
            </a:r>
            <a:r>
              <a:rPr lang="en-GB" b="1" dirty="0" err="1">
                <a:latin typeface="Century Gothic" panose="020B0502020202020204" pitchFamily="34" charset="0"/>
              </a:rPr>
              <a:t>obrazovnim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sistemima</a:t>
            </a:r>
            <a:r>
              <a:rPr lang="en-GB" b="1" dirty="0">
                <a:latin typeface="Century Gothic" panose="020B0502020202020204" pitchFamily="34" charset="0"/>
              </a:rPr>
              <a:t> u </a:t>
            </a:r>
            <a:r>
              <a:rPr lang="en-GB" b="1" dirty="0" err="1">
                <a:latin typeface="Century Gothic" panose="020B0502020202020204" pitchFamily="34" charset="0"/>
              </a:rPr>
              <a:t>BiH</a:t>
            </a:r>
            <a:r>
              <a:rPr lang="en-GB" b="1" dirty="0">
                <a:latin typeface="Century Gothic" panose="020B0502020202020204" pitchFamily="34" charset="0"/>
              </a:rPr>
              <a:t>, </a:t>
            </a:r>
            <a:endParaRPr lang="bs-Latn-BA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b="1" dirty="0" err="1" smtClean="0">
                <a:latin typeface="Century Gothic" panose="020B0502020202020204" pitchFamily="34" charset="0"/>
              </a:rPr>
              <a:t>poželjno</a:t>
            </a:r>
            <a:r>
              <a:rPr lang="en-GB" b="1" dirty="0" smtClean="0">
                <a:latin typeface="Century Gothic" panose="020B0502020202020204" pitchFamily="34" charset="0"/>
              </a:rPr>
              <a:t> </a:t>
            </a:r>
            <a:r>
              <a:rPr lang="en-GB" b="1" dirty="0">
                <a:latin typeface="Century Gothic" panose="020B0502020202020204" pitchFamily="34" charset="0"/>
              </a:rPr>
              <a:t>je da </a:t>
            </a:r>
            <a:r>
              <a:rPr lang="en-GB" b="1" dirty="0" err="1">
                <a:latin typeface="Century Gothic" panose="020B0502020202020204" pitchFamily="34" charset="0"/>
              </a:rPr>
              <a:t>sljedeća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načela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budu</a:t>
            </a:r>
            <a:r>
              <a:rPr lang="en-GB" b="1" dirty="0">
                <a:latin typeface="Century Gothic" panose="020B0502020202020204" pitchFamily="34" charset="0"/>
              </a:rPr>
              <a:t> </a:t>
            </a:r>
            <a:r>
              <a:rPr lang="en-GB" b="1" dirty="0" err="1">
                <a:latin typeface="Century Gothic" panose="020B0502020202020204" pitchFamily="34" charset="0"/>
              </a:rPr>
              <a:t>uključena</a:t>
            </a:r>
            <a:r>
              <a:rPr lang="en-GB" b="1" dirty="0">
                <a:latin typeface="Century Gothic" panose="020B0502020202020204" pitchFamily="34" charset="0"/>
              </a:rPr>
              <a:t>. </a:t>
            </a:r>
            <a:endParaRPr lang="bs-Latn-BA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bs-Latn-BA" dirty="0">
              <a:latin typeface="Century Gothic" panose="020B0502020202020204" pitchFamily="34" charset="0"/>
            </a:endParaRPr>
          </a:p>
          <a:p>
            <a:pPr lvl="0"/>
            <a:r>
              <a:rPr lang="en-GB" sz="2200" dirty="0" err="1">
                <a:latin typeface="Century Gothic" panose="020B0502020202020204" pitchFamily="34" charset="0"/>
              </a:rPr>
              <a:t>Omogućiti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dijalog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na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svim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nivoima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sa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ciljem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stvaranja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zajedničkog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endParaRPr lang="bs-Latn-BA" sz="2200" dirty="0" smtClean="0"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r>
              <a:rPr lang="bs-Latn-BA" sz="2200" dirty="0">
                <a:latin typeface="Century Gothic" panose="020B0502020202020204" pitchFamily="34" charset="0"/>
              </a:rPr>
              <a:t> </a:t>
            </a:r>
            <a:r>
              <a:rPr lang="bs-Latn-BA" sz="2200" dirty="0" smtClean="0">
                <a:latin typeface="Century Gothic" panose="020B0502020202020204" pitchFamily="34" charset="0"/>
              </a:rPr>
              <a:t>  </a:t>
            </a:r>
            <a:r>
              <a:rPr lang="en-GB" sz="2200" dirty="0" err="1" smtClean="0">
                <a:latin typeface="Century Gothic" panose="020B0502020202020204" pitchFamily="34" charset="0"/>
              </a:rPr>
              <a:t>razumijevanja</a:t>
            </a:r>
            <a:r>
              <a:rPr lang="en-GB" sz="2200" dirty="0" smtClean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načela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napretka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i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uspjeha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svih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učenika</a:t>
            </a:r>
            <a:r>
              <a:rPr lang="en-GB" sz="2200" dirty="0">
                <a:latin typeface="Century Gothic" panose="020B0502020202020204" pitchFamily="34" charset="0"/>
              </a:rPr>
              <a:t> u </a:t>
            </a:r>
            <a:r>
              <a:rPr lang="en-GB" sz="2200" dirty="0" err="1">
                <a:latin typeface="Century Gothic" panose="020B0502020202020204" pitchFamily="34" charset="0"/>
              </a:rPr>
              <a:t>sistemu</a:t>
            </a:r>
            <a:r>
              <a:rPr lang="en-GB" sz="2200" dirty="0">
                <a:latin typeface="Century Gothic" panose="020B0502020202020204" pitchFamily="34" charset="0"/>
              </a:rPr>
              <a:t>.</a:t>
            </a:r>
            <a:endParaRPr lang="bs-Latn-BA" sz="2200" dirty="0">
              <a:latin typeface="Century Gothic" panose="020B0502020202020204" pitchFamily="34" charset="0"/>
            </a:endParaRPr>
          </a:p>
          <a:p>
            <a:pPr lvl="0"/>
            <a:r>
              <a:rPr lang="en-GB" sz="2200" dirty="0" err="1">
                <a:latin typeface="Century Gothic" panose="020B0502020202020204" pitchFamily="34" charset="0"/>
              </a:rPr>
              <a:t>Saradnja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između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svih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ministarstava</a:t>
            </a:r>
            <a:r>
              <a:rPr lang="en-GB" sz="2200" dirty="0">
                <a:latin typeface="Century Gothic" panose="020B0502020202020204" pitchFamily="34" charset="0"/>
              </a:rPr>
              <a:t> u </a:t>
            </a:r>
            <a:r>
              <a:rPr lang="en-GB" sz="2200" dirty="0" err="1" smtClean="0">
                <a:latin typeface="Century Gothic" panose="020B0502020202020204" pitchFamily="34" charset="0"/>
              </a:rPr>
              <a:t>BiH</a:t>
            </a:r>
            <a:r>
              <a:rPr lang="bs-Latn-BA" sz="2200" dirty="0" smtClean="0">
                <a:latin typeface="Century Gothic" panose="020B0502020202020204" pitchFamily="34" charset="0"/>
              </a:rPr>
              <a:t> </a:t>
            </a:r>
            <a:r>
              <a:rPr lang="en-GB" sz="2200" dirty="0" err="1" smtClean="0">
                <a:latin typeface="Century Gothic" panose="020B0502020202020204" pitchFamily="34" charset="0"/>
              </a:rPr>
              <a:t>koji</a:t>
            </a:r>
            <a:r>
              <a:rPr lang="en-GB" sz="2200" dirty="0" smtClean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imaju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ključnu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ulogu</a:t>
            </a:r>
            <a:r>
              <a:rPr lang="en-GB" sz="2200" dirty="0">
                <a:latin typeface="Century Gothic" panose="020B0502020202020204" pitchFamily="34" charset="0"/>
              </a:rPr>
              <a:t> u </a:t>
            </a:r>
            <a:endParaRPr lang="bs-Latn-BA" sz="2200" dirty="0" smtClean="0"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r>
              <a:rPr lang="bs-Latn-BA" sz="2200" dirty="0">
                <a:latin typeface="Century Gothic" panose="020B0502020202020204" pitchFamily="34" charset="0"/>
              </a:rPr>
              <a:t> </a:t>
            </a:r>
            <a:r>
              <a:rPr lang="bs-Latn-BA" sz="2200" dirty="0" smtClean="0">
                <a:latin typeface="Century Gothic" panose="020B0502020202020204" pitchFamily="34" charset="0"/>
              </a:rPr>
              <a:t>  </a:t>
            </a:r>
            <a:r>
              <a:rPr lang="en-GB" sz="2200" dirty="0" err="1" smtClean="0">
                <a:latin typeface="Century Gothic" panose="020B0502020202020204" pitchFamily="34" charset="0"/>
              </a:rPr>
              <a:t>obrazovanju</a:t>
            </a:r>
            <a:r>
              <a:rPr lang="en-GB" sz="2200" dirty="0">
                <a:latin typeface="Century Gothic" panose="020B0502020202020204" pitchFamily="34" charset="0"/>
              </a:rPr>
              <a:t>.</a:t>
            </a:r>
            <a:endParaRPr lang="bs-Latn-BA" sz="2200" dirty="0">
              <a:latin typeface="Century Gothic" panose="020B0502020202020204" pitchFamily="34" charset="0"/>
            </a:endParaRPr>
          </a:p>
          <a:p>
            <a:pPr lvl="0"/>
            <a:r>
              <a:rPr lang="en-GB" sz="2200" dirty="0">
                <a:latin typeface="Century Gothic" panose="020B0502020202020204" pitchFamily="34" charset="0"/>
              </a:rPr>
              <a:t>Bez </a:t>
            </a:r>
            <a:r>
              <a:rPr lang="en-GB" sz="2200" dirty="0" err="1">
                <a:latin typeface="Century Gothic" panose="020B0502020202020204" pitchFamily="34" charset="0"/>
              </a:rPr>
              <a:t>obzira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na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kulturne</a:t>
            </a:r>
            <a:r>
              <a:rPr lang="en-GB" sz="2200" dirty="0">
                <a:latin typeface="Century Gothic" panose="020B0502020202020204" pitchFamily="34" charset="0"/>
              </a:rPr>
              <a:t>, </a:t>
            </a:r>
            <a:r>
              <a:rPr lang="en-GB" sz="2200" dirty="0" err="1">
                <a:latin typeface="Century Gothic" panose="020B0502020202020204" pitchFamily="34" charset="0"/>
              </a:rPr>
              <a:t>geografske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ili</a:t>
            </a:r>
            <a:r>
              <a:rPr lang="en-GB" sz="2200" dirty="0">
                <a:latin typeface="Century Gothic" panose="020B0502020202020204" pitchFamily="34" charset="0"/>
              </a:rPr>
              <a:t> socio-</a:t>
            </a:r>
            <a:r>
              <a:rPr lang="en-GB" sz="2200" dirty="0" err="1">
                <a:latin typeface="Century Gothic" panose="020B0502020202020204" pitchFamily="34" charset="0"/>
              </a:rPr>
              <a:t>ekonomske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uslove</a:t>
            </a:r>
            <a:r>
              <a:rPr lang="en-GB" sz="2200" dirty="0">
                <a:latin typeface="Century Gothic" panose="020B0502020202020204" pitchFamily="34" charset="0"/>
              </a:rPr>
              <a:t>, </a:t>
            </a:r>
            <a:r>
              <a:rPr lang="en-GB" sz="2200" dirty="0" err="1">
                <a:latin typeface="Century Gothic" panose="020B0502020202020204" pitchFamily="34" charset="0"/>
              </a:rPr>
              <a:t>sve</a:t>
            </a:r>
            <a:r>
              <a:rPr lang="en-GB" sz="2200" dirty="0">
                <a:latin typeface="Century Gothic" panose="020B0502020202020204" pitchFamily="34" charset="0"/>
              </a:rPr>
              <a:t> se </a:t>
            </a:r>
            <a:r>
              <a:rPr lang="en-GB" sz="2200" dirty="0" err="1">
                <a:latin typeface="Century Gothic" panose="020B0502020202020204" pitchFamily="34" charset="0"/>
              </a:rPr>
              <a:t>akcije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moraju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poduzeti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sa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jasnim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usmjerenjem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osiguranja</a:t>
            </a:r>
            <a:r>
              <a:rPr lang="en-GB" sz="2200" dirty="0">
                <a:latin typeface="Century Gothic" panose="020B0502020202020204" pitchFamily="34" charset="0"/>
              </a:rPr>
              <a:t> da </a:t>
            </a:r>
            <a:r>
              <a:rPr lang="en-GB" sz="2200" dirty="0" err="1">
                <a:latin typeface="Century Gothic" panose="020B0502020202020204" pitchFamily="34" charset="0"/>
              </a:rPr>
              <a:t>sva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djeca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imaju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pristup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najboljim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obrazovanim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mogućnostima</a:t>
            </a:r>
            <a:r>
              <a:rPr lang="en-GB" sz="2200" dirty="0">
                <a:latin typeface="Century Gothic" panose="020B0502020202020204" pitchFamily="34" charset="0"/>
              </a:rPr>
              <a:t>, a ne </a:t>
            </a:r>
            <a:r>
              <a:rPr lang="en-GB" sz="2200" dirty="0" err="1">
                <a:latin typeface="Century Gothic" panose="020B0502020202020204" pitchFamily="34" charset="0"/>
              </a:rPr>
              <a:t>samo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oni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koji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imaju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veće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bogatstvo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ili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veći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uticaj</a:t>
            </a:r>
            <a:r>
              <a:rPr lang="en-GB" sz="2200" dirty="0">
                <a:latin typeface="Century Gothic" panose="020B0502020202020204" pitchFamily="34" charset="0"/>
              </a:rPr>
              <a:t>.</a:t>
            </a:r>
            <a:endParaRPr lang="bs-Latn-BA" sz="2200" dirty="0">
              <a:latin typeface="Century Gothic" panose="020B0502020202020204" pitchFamily="34" charset="0"/>
            </a:endParaRPr>
          </a:p>
          <a:p>
            <a:pPr lvl="0"/>
            <a:r>
              <a:rPr lang="en-GB" sz="2200" dirty="0" err="1">
                <a:latin typeface="Century Gothic" panose="020B0502020202020204" pitchFamily="34" charset="0"/>
              </a:rPr>
              <a:t>Sve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što</a:t>
            </a:r>
            <a:r>
              <a:rPr lang="en-GB" sz="2200" dirty="0">
                <a:latin typeface="Century Gothic" panose="020B0502020202020204" pitchFamily="34" charset="0"/>
              </a:rPr>
              <a:t> se </a:t>
            </a:r>
            <a:r>
              <a:rPr lang="en-GB" sz="2200" dirty="0" err="1">
                <a:latin typeface="Century Gothic" panose="020B0502020202020204" pitchFamily="34" charset="0"/>
              </a:rPr>
              <a:t>radi</a:t>
            </a:r>
            <a:r>
              <a:rPr lang="en-GB" sz="2200" dirty="0">
                <a:latin typeface="Century Gothic" panose="020B0502020202020204" pitchFamily="34" charset="0"/>
              </a:rPr>
              <a:t> u </a:t>
            </a:r>
            <a:r>
              <a:rPr lang="en-GB" sz="2200" dirty="0" err="1">
                <a:latin typeface="Century Gothic" panose="020B0502020202020204" pitchFamily="34" charset="0"/>
              </a:rPr>
              <a:t>obrazovanom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sistemu</a:t>
            </a:r>
            <a:r>
              <a:rPr lang="en-GB" sz="2200" dirty="0">
                <a:latin typeface="Century Gothic" panose="020B0502020202020204" pitchFamily="34" charset="0"/>
              </a:rPr>
              <a:t> mora </a:t>
            </a:r>
            <a:r>
              <a:rPr lang="en-GB" sz="2200" dirty="0" err="1">
                <a:latin typeface="Century Gothic" panose="020B0502020202020204" pitchFamily="34" charset="0"/>
              </a:rPr>
              <a:t>biti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usmjereno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na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podršku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učenicima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kao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globalnim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građanima</a:t>
            </a:r>
            <a:r>
              <a:rPr lang="en-GB" sz="2200" dirty="0">
                <a:latin typeface="Century Gothic" panose="020B0502020202020204" pitchFamily="34" charset="0"/>
              </a:rPr>
              <a:t>, </a:t>
            </a:r>
            <a:r>
              <a:rPr lang="en-GB" sz="2200" dirty="0" err="1">
                <a:latin typeface="Century Gothic" panose="020B0502020202020204" pitchFamily="34" charset="0"/>
              </a:rPr>
              <a:t>kako</a:t>
            </a:r>
            <a:r>
              <a:rPr lang="en-GB" sz="2200" dirty="0">
                <a:latin typeface="Century Gothic" panose="020B0502020202020204" pitchFamily="34" charset="0"/>
              </a:rPr>
              <a:t> bi </a:t>
            </a:r>
            <a:r>
              <a:rPr lang="en-GB" sz="2200" dirty="0" err="1">
                <a:latin typeface="Century Gothic" panose="020B0502020202020204" pitchFamily="34" charset="0"/>
              </a:rPr>
              <a:t>ih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opremio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vještinama</a:t>
            </a:r>
            <a:r>
              <a:rPr lang="en-GB" sz="2200" dirty="0">
                <a:latin typeface="Century Gothic" panose="020B0502020202020204" pitchFamily="34" charset="0"/>
              </a:rPr>
              <a:t>, </a:t>
            </a:r>
            <a:r>
              <a:rPr lang="en-GB" sz="2200" dirty="0" err="1">
                <a:latin typeface="Century Gothic" panose="020B0502020202020204" pitchFamily="34" charset="0"/>
              </a:rPr>
              <a:t>samopouzdanjem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i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karakternim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svojstvima</a:t>
            </a:r>
            <a:r>
              <a:rPr lang="en-GB" sz="2200" dirty="0">
                <a:latin typeface="Century Gothic" panose="020B0502020202020204" pitchFamily="34" charset="0"/>
              </a:rPr>
              <a:t> da </a:t>
            </a:r>
            <a:r>
              <a:rPr lang="en-GB" sz="2200" dirty="0" err="1">
                <a:latin typeface="Century Gothic" panose="020B0502020202020204" pitchFamily="34" charset="0"/>
              </a:rPr>
              <a:t>daju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značajan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doprinos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svojim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zajednicama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i</a:t>
            </a:r>
            <a:r>
              <a:rPr lang="en-GB" sz="2200" dirty="0">
                <a:latin typeface="Century Gothic" panose="020B0502020202020204" pitchFamily="34" charset="0"/>
              </a:rPr>
              <a:t> </a:t>
            </a:r>
            <a:r>
              <a:rPr lang="en-GB" sz="2200" dirty="0" err="1">
                <a:latin typeface="Century Gothic" panose="020B0502020202020204" pitchFamily="34" charset="0"/>
              </a:rPr>
              <a:t>zemlji</a:t>
            </a:r>
            <a:r>
              <a:rPr lang="en-GB" sz="2200" dirty="0">
                <a:latin typeface="Century Gothic" panose="020B0502020202020204" pitchFamily="34" charset="0"/>
              </a:rPr>
              <a:t> u </a:t>
            </a:r>
            <a:r>
              <a:rPr lang="en-GB" sz="2200" dirty="0" err="1">
                <a:latin typeface="Century Gothic" panose="020B0502020202020204" pitchFamily="34" charset="0"/>
              </a:rPr>
              <a:t>cjelini</a:t>
            </a:r>
            <a:r>
              <a:rPr lang="en-GB" sz="2200" dirty="0">
                <a:latin typeface="Century Gothic" panose="020B0502020202020204" pitchFamily="34" charset="0"/>
              </a:rPr>
              <a:t>.</a:t>
            </a:r>
            <a:endParaRPr lang="bs-Latn-BA" sz="2200" dirty="0">
              <a:latin typeface="Century Gothic" panose="020B0502020202020204" pitchFamily="34" charset="0"/>
            </a:endParaRPr>
          </a:p>
          <a:p>
            <a:endParaRPr lang="bs-Latn-BA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48" y="6071548"/>
            <a:ext cx="2402032" cy="786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267" y="5841005"/>
            <a:ext cx="3365284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8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GB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Obrazovanje</a:t>
            </a:r>
            <a:r>
              <a:rPr lang="en-GB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zajednička</a:t>
            </a:r>
            <a:r>
              <a:rPr lang="en-GB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odgovornost</a:t>
            </a:r>
            <a:r>
              <a:rPr lang="en-GB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s-Latn-BA" sz="20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en-GB" sz="2000" dirty="0" err="1">
                <a:latin typeface="Century Gothic" panose="020B0502020202020204" pitchFamily="34" charset="0"/>
              </a:rPr>
              <a:t>Unapređenje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statusa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nastavnika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na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svim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nivoima</a:t>
            </a:r>
            <a:r>
              <a:rPr lang="en-GB" sz="2000" dirty="0">
                <a:latin typeface="Century Gothic" panose="020B0502020202020204" pitchFamily="34" charset="0"/>
              </a:rPr>
              <a:t>.</a:t>
            </a:r>
            <a:endParaRPr lang="bs-Latn-BA" sz="2000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GB" sz="2000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Resursi</a:t>
            </a:r>
            <a:r>
              <a:rPr lang="en-GB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GB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dragocjeni</a:t>
            </a:r>
            <a:r>
              <a:rPr lang="en-GB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treba</a:t>
            </a:r>
            <a:r>
              <a:rPr lang="en-GB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</a:t>
            </a:r>
            <a:r>
              <a:rPr lang="en-GB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koristiti</a:t>
            </a:r>
            <a:r>
              <a:rPr lang="en-GB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</a:t>
            </a:r>
            <a:r>
              <a:rPr lang="en-GB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se </a:t>
            </a:r>
            <a:r>
              <a:rPr lang="en-GB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intelektualni</a:t>
            </a:r>
            <a:r>
              <a:rPr lang="en-GB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društveni</a:t>
            </a:r>
            <a:r>
              <a:rPr lang="en-GB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kapital</a:t>
            </a:r>
            <a:r>
              <a:rPr lang="en-GB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upotrijebi</a:t>
            </a:r>
            <a:r>
              <a:rPr lang="en-GB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GB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organizacijski</a:t>
            </a:r>
            <a:r>
              <a:rPr lang="en-GB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razvoj</a:t>
            </a:r>
            <a:r>
              <a:rPr lang="en-GB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promjenu</a:t>
            </a:r>
            <a:r>
              <a:rPr lang="en-GB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</a:t>
            </a:r>
            <a:r>
              <a:rPr lang="en-GB" sz="20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s-Latn-BA" sz="2000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GB" sz="2000" dirty="0" err="1" smtClean="0">
                <a:latin typeface="Century Gothic" panose="020B0502020202020204" pitchFamily="34" charset="0"/>
              </a:rPr>
              <a:t>Kreatori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politika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 smtClean="0">
                <a:latin typeface="Century Gothic" panose="020B0502020202020204" pitchFamily="34" charset="0"/>
              </a:rPr>
              <a:t>treba</a:t>
            </a:r>
            <a:r>
              <a:rPr lang="bs-Latn-BA" sz="2000" dirty="0" smtClean="0">
                <a:latin typeface="Century Gothic" panose="020B0502020202020204" pitchFamily="34" charset="0"/>
              </a:rPr>
              <a:t> da </a:t>
            </a:r>
            <a:r>
              <a:rPr lang="en-GB" sz="2000" dirty="0" err="1" smtClean="0">
                <a:latin typeface="Century Gothic" panose="020B0502020202020204" pitchFamily="34" charset="0"/>
              </a:rPr>
              <a:t>provod</a:t>
            </a:r>
            <a:r>
              <a:rPr lang="bs-Latn-BA" sz="2000" dirty="0" smtClean="0">
                <a:latin typeface="Century Gothic" panose="020B0502020202020204" pitchFamily="34" charset="0"/>
              </a:rPr>
              <a:t>e</a:t>
            </a:r>
            <a:r>
              <a:rPr lang="en-GB" sz="2000" dirty="0" smtClean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kratkoročna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ulaganja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koja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potencijalno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mogu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dugoročno</a:t>
            </a:r>
            <a:r>
              <a:rPr lang="en-GB" sz="2000" dirty="0"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latin typeface="Century Gothic" panose="020B0502020202020204" pitchFamily="34" charset="0"/>
              </a:rPr>
              <a:t>dovesti</a:t>
            </a:r>
            <a:r>
              <a:rPr lang="en-GB" sz="2000" dirty="0">
                <a:latin typeface="Century Gothic" panose="020B0502020202020204" pitchFamily="34" charset="0"/>
              </a:rPr>
              <a:t> do </a:t>
            </a:r>
            <a:r>
              <a:rPr lang="en-GB" sz="2000" dirty="0" err="1">
                <a:latin typeface="Century Gothic" panose="020B0502020202020204" pitchFamily="34" charset="0"/>
              </a:rPr>
              <a:t>ušteda</a:t>
            </a:r>
            <a:r>
              <a:rPr lang="en-GB" sz="2000" dirty="0">
                <a:latin typeface="Century Gothic" panose="020B0502020202020204" pitchFamily="34" charset="0"/>
              </a:rPr>
              <a:t>.</a:t>
            </a:r>
            <a:endParaRPr lang="bs-Latn-BA" sz="2000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endParaRPr lang="bs-Latn-BA" sz="2000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endParaRPr lang="bs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716" y="5900384"/>
            <a:ext cx="3365284" cy="823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3" y="6030882"/>
            <a:ext cx="2402032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891" y="3025197"/>
            <a:ext cx="4592782" cy="1325563"/>
          </a:xfrm>
        </p:spPr>
        <p:txBody>
          <a:bodyPr/>
          <a:lstStyle/>
          <a:p>
            <a:r>
              <a:rPr lang="bs-Latn-BA" dirty="0" smtClean="0">
                <a:latin typeface="Century Gothic" panose="020B0502020202020204" pitchFamily="34" charset="0"/>
              </a:rPr>
              <a:t>Hvala na pažnji!</a:t>
            </a:r>
            <a:endParaRPr lang="bs-Latn-BA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147" y="6071548"/>
            <a:ext cx="2402032" cy="786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16" y="5816102"/>
            <a:ext cx="3365284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73" y="489624"/>
            <a:ext cx="1438549" cy="1427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195517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</a:rPr>
              <a:t>Procent 15-godišnjaka u BiH s ostvarenim postignućima na i iznad nivoa 3 istovremeno u sve tri oblasti je oko 8%.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5688" y="3660886"/>
            <a:ext cx="6836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31800" algn="ctr" defTabSz="457200">
              <a:spcBef>
                <a:spcPts val="600"/>
              </a:spcBef>
              <a:spcAft>
                <a:spcPts val="600"/>
              </a:spcAft>
              <a:buSzPts val="1100"/>
              <a:tabLst>
                <a:tab pos="864235" algn="l"/>
                <a:tab pos="900430" algn="l"/>
              </a:tabLst>
            </a:pPr>
            <a:r>
              <a:rPr lang="hr-HR" dirty="0" smtClean="0">
                <a:solidFill>
                  <a:prstClr val="black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hr-HR" dirty="0">
                <a:solidFill>
                  <a:prstClr val="black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BiH nema učenika koji dostižu </a:t>
            </a:r>
            <a:r>
              <a:rPr lang="hr-HR" dirty="0" smtClean="0">
                <a:solidFill>
                  <a:prstClr val="black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najviši nivo uspješnosti u </a:t>
            </a:r>
            <a:r>
              <a:rPr lang="hr-HR" dirty="0">
                <a:solidFill>
                  <a:prstClr val="black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sve tri oblasti, dok je u OECD zemljama takvih 3,4% </a:t>
            </a:r>
            <a:r>
              <a:rPr lang="hr-HR" dirty="0" smtClean="0">
                <a:solidFill>
                  <a:prstClr val="black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učenika.</a:t>
            </a:r>
            <a:endParaRPr lang="en-US" dirty="0">
              <a:solidFill>
                <a:prstClr val="black"/>
              </a:solidFill>
              <a:latin typeface="Century Gothic" panose="020B0502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16" y="6000689"/>
            <a:ext cx="2402032" cy="786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818" y="5880251"/>
            <a:ext cx="3365284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9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944" y="673191"/>
            <a:ext cx="7200442" cy="921434"/>
          </a:xfrm>
        </p:spPr>
        <p:txBody>
          <a:bodyPr>
            <a:normAutofit fontScale="90000"/>
          </a:bodyPr>
          <a:lstStyle/>
          <a:p>
            <a:pPr lvl="0" algn="ctr" defTabSz="457200">
              <a:lnSpc>
                <a:spcPct val="100000"/>
              </a:lnSpc>
              <a:spcBef>
                <a:spcPts val="0"/>
              </a:spcBef>
            </a:pPr>
            <a:r>
              <a:rPr lang="bs-Latn-BA" sz="19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U Bosni i Hercegovini </a:t>
            </a:r>
            <a:r>
              <a:rPr lang="hr-HR" sz="19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djevojčice</a:t>
            </a:r>
            <a:r>
              <a:rPr lang="hr-HR" sz="19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imaju bolje rezultate u </a:t>
            </a:r>
            <a:r>
              <a:rPr lang="hr-HR" sz="19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čitanju</a:t>
            </a:r>
            <a:r>
              <a:rPr lang="hr-HR" sz="19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za gotovo </a:t>
            </a:r>
            <a:r>
              <a:rPr lang="hr-HR" sz="19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+mn-ea"/>
                <a:cs typeface="+mn-cs"/>
              </a:rPr>
              <a:t>30</a:t>
            </a:r>
            <a:r>
              <a:rPr lang="hr-HR" sz="19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bodova, </a:t>
            </a:r>
            <a:br>
              <a:rPr lang="hr-HR" sz="19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hr-HR" sz="19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što je gotovo ista razlika kao u OECD zemljama.</a:t>
            </a:r>
            <a:br>
              <a:rPr lang="hr-HR" sz="19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hr-HR" sz="19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U </a:t>
            </a:r>
            <a:r>
              <a:rPr lang="hr-HR" sz="19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matematici</a:t>
            </a:r>
            <a:r>
              <a:rPr lang="hr-HR" sz="19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i </a:t>
            </a:r>
            <a:r>
              <a:rPr lang="hr-HR" sz="19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prirodnim naukama</a:t>
            </a:r>
            <a:r>
              <a:rPr lang="hr-HR" sz="19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> postignuća su slična.</a:t>
            </a:r>
            <a:r>
              <a:rPr lang="bs-Latn-BA" sz="17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  <a:t/>
            </a:r>
            <a:br>
              <a:rPr lang="bs-Latn-BA" sz="1700" dirty="0" smtClean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762588917"/>
              </p:ext>
            </p:extLst>
          </p:nvPr>
        </p:nvGraphicFramePr>
        <p:xfrm>
          <a:off x="2645229" y="1999227"/>
          <a:ext cx="7739743" cy="436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99" y="484435"/>
            <a:ext cx="2389839" cy="127417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691745" y="2992582"/>
            <a:ext cx="0" cy="1801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75018" y="3629891"/>
            <a:ext cx="0" cy="138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2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49" y="569333"/>
            <a:ext cx="1353429" cy="1188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880" y="779663"/>
            <a:ext cx="7212193" cy="1956986"/>
          </a:xfrm>
          <a:prstGeom prst="rect">
            <a:avLst/>
          </a:prstGeom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2783225"/>
              </p:ext>
            </p:extLst>
          </p:nvPr>
        </p:nvGraphicFramePr>
        <p:xfrm>
          <a:off x="1792002" y="2804118"/>
          <a:ext cx="7540261" cy="300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02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0817" y="2614364"/>
            <a:ext cx="6578154" cy="12314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26" y="2279053"/>
            <a:ext cx="1247619" cy="1228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719" y="5894721"/>
            <a:ext cx="2402032" cy="786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0144" y="5894721"/>
            <a:ext cx="3365284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3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695" y="540183"/>
            <a:ext cx="7937680" cy="97544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5820" y="2356651"/>
            <a:ext cx="1024217" cy="37798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147641"/>
              </p:ext>
            </p:extLst>
          </p:nvPr>
        </p:nvGraphicFramePr>
        <p:xfrm>
          <a:off x="956011" y="2579377"/>
          <a:ext cx="643836" cy="63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Bitmap Image" r:id="rId5" imgW="914447" imgH="603387" progId="Paint.Picture">
                  <p:embed/>
                </p:oleObj>
              </mc:Choice>
              <mc:Fallback>
                <p:oleObj name="Bitmap Image" r:id="rId5" imgW="914447" imgH="60338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011" y="2579377"/>
                        <a:ext cx="643836" cy="6372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832002"/>
              </p:ext>
            </p:extLst>
          </p:nvPr>
        </p:nvGraphicFramePr>
        <p:xfrm>
          <a:off x="1884778" y="2521586"/>
          <a:ext cx="643836" cy="63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Bitmap Image" r:id="rId7" imgW="914447" imgH="603387" progId="Paint.Picture">
                  <p:embed/>
                </p:oleObj>
              </mc:Choice>
              <mc:Fallback>
                <p:oleObj name="Bitmap Image" r:id="rId7" imgW="914447" imgH="60338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778" y="2521586"/>
                        <a:ext cx="643836" cy="6372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9729"/>
              </p:ext>
            </p:extLst>
          </p:nvPr>
        </p:nvGraphicFramePr>
        <p:xfrm>
          <a:off x="927849" y="3284065"/>
          <a:ext cx="643836" cy="63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Bitmap Image" r:id="rId8" imgW="914447" imgH="603387" progId="Paint.Picture">
                  <p:embed/>
                </p:oleObj>
              </mc:Choice>
              <mc:Fallback>
                <p:oleObj name="Bitmap Image" r:id="rId8" imgW="914447" imgH="60338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849" y="3284065"/>
                        <a:ext cx="643836" cy="6372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823665"/>
              </p:ext>
            </p:extLst>
          </p:nvPr>
        </p:nvGraphicFramePr>
        <p:xfrm>
          <a:off x="1740905" y="3339653"/>
          <a:ext cx="643836" cy="63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Bitmap Image" r:id="rId9" imgW="914447" imgH="603387" progId="Paint.Picture">
                  <p:embed/>
                </p:oleObj>
              </mc:Choice>
              <mc:Fallback>
                <p:oleObj name="Bitmap Image" r:id="rId9" imgW="914447" imgH="60338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0905" y="3339653"/>
                        <a:ext cx="643836" cy="6372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40905" y="2325464"/>
            <a:ext cx="102643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s-Latn-BA" altLang="sr-Latn-RS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GIMNAZIJA.</a:t>
            </a:r>
            <a:endParaRPr lang="en-US" altLang="sr-Latn-RS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sr-Latn-R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94039" y="3094358"/>
            <a:ext cx="102643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s-Latn-BA" altLang="sr-Latn-RS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3.GOD.SR,OB.</a:t>
            </a:r>
            <a:endParaRPr lang="en-US" altLang="sr-Latn-RS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sr-Latn-R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756164" y="3139115"/>
            <a:ext cx="102643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s-Latn-BA" altLang="sr-Latn-RS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4.GOD.SR.OB.</a:t>
            </a:r>
            <a:endParaRPr lang="en-US" altLang="sr-Latn-RS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sr-Latn-R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320783"/>
              </p:ext>
            </p:extLst>
          </p:nvPr>
        </p:nvGraphicFramePr>
        <p:xfrm>
          <a:off x="3329894" y="1847851"/>
          <a:ext cx="7642906" cy="4399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65005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798" y="365125"/>
            <a:ext cx="7267197" cy="1325563"/>
          </a:xfrm>
        </p:spPr>
        <p:txBody>
          <a:bodyPr>
            <a:normAutofit/>
          </a:bodyPr>
          <a:lstStyle/>
          <a:p>
            <a:r>
              <a:rPr lang="bs-Latn-BA" sz="2600" b="1" dirty="0" smtClean="0">
                <a:latin typeface="Century Gothic" panose="020B0502020202020204" pitchFamily="34" charset="0"/>
              </a:rPr>
              <a:t>Dobrobit učenika</a:t>
            </a:r>
            <a:endParaRPr lang="en-US" sz="26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969767"/>
              </p:ext>
            </p:extLst>
          </p:nvPr>
        </p:nvGraphicFramePr>
        <p:xfrm>
          <a:off x="781893" y="186344"/>
          <a:ext cx="1621971" cy="1562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Bitmap Image" r:id="rId3" imgW="2180952" imgH="2257740" progId="Paint.Picture">
                  <p:embed/>
                </p:oleObj>
              </mc:Choice>
              <mc:Fallback>
                <p:oleObj name="Bitmap Image" r:id="rId3" imgW="2180952" imgH="225774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893" y="186344"/>
                        <a:ext cx="1621971" cy="15624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377887"/>
              </p:ext>
            </p:extLst>
          </p:nvPr>
        </p:nvGraphicFramePr>
        <p:xfrm>
          <a:off x="600026" y="1656872"/>
          <a:ext cx="718457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7287986" y="2293752"/>
            <a:ext cx="3651764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07000"/>
              </a:lnSpc>
              <a:spcAft>
                <a:spcPts val="800"/>
              </a:spcAft>
            </a:pPr>
            <a:r>
              <a:rPr lang="hr-HR" sz="20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Bosni i Hercegovini 77% učenika procjenjuje da je zadovoljno i </a:t>
            </a:r>
            <a:r>
              <a:rPr lang="hr-HR" sz="20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veoma zadovoljno </a:t>
            </a:r>
            <a:r>
              <a:rPr lang="hr-HR" sz="20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svojim životom, dok 11% njih </a:t>
            </a:r>
            <a:r>
              <a:rPr lang="hr-HR" sz="20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nije zadovoljno</a:t>
            </a:r>
            <a:r>
              <a:rPr lang="hr-HR" sz="20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17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39394"/>
            <a:ext cx="10515600" cy="1325563"/>
          </a:xfrm>
        </p:spPr>
        <p:txBody>
          <a:bodyPr>
            <a:normAutofit/>
          </a:bodyPr>
          <a:lstStyle/>
          <a:p>
            <a:r>
              <a:rPr lang="bs-Latn-BA" sz="2600" b="1" dirty="0" smtClean="0">
                <a:latin typeface="Century Gothic" panose="020B0502020202020204" pitchFamily="34" charset="0"/>
              </a:rPr>
              <a:t>Stavovi prema školovanju</a:t>
            </a:r>
            <a:endParaRPr lang="en-US" sz="2600" b="1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314" y="451088"/>
            <a:ext cx="1133772" cy="902176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119307"/>
              </p:ext>
            </p:extLst>
          </p:nvPr>
        </p:nvGraphicFramePr>
        <p:xfrm>
          <a:off x="375556" y="1891001"/>
          <a:ext cx="7445828" cy="429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7821384" y="2417876"/>
            <a:ext cx="4049487" cy="1750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07000"/>
              </a:lnSpc>
              <a:spcAft>
                <a:spcPts val="800"/>
              </a:spcAft>
            </a:pPr>
            <a:r>
              <a:rPr lang="hr-HR" sz="17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Učenici u Bosni i Hercegovini općenito imaju </a:t>
            </a:r>
            <a:r>
              <a:rPr lang="hr-HR" sz="17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pozitivan stav</a:t>
            </a:r>
            <a:r>
              <a:rPr lang="hr-HR" sz="17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prema obrazovanju. Preko 85% njih vjeruje da će im obrazovanje osigurati </a:t>
            </a:r>
            <a:r>
              <a:rPr lang="hr-HR" sz="17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bolju budućnost i zaposlenje</a:t>
            </a:r>
            <a:r>
              <a:rPr lang="hr-HR" sz="17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 da se trud u obrazovanju </a:t>
            </a:r>
            <a:r>
              <a:rPr lang="hr-HR" sz="1700" b="1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isplat</a:t>
            </a:r>
            <a:r>
              <a:rPr lang="hr-HR" sz="1700" dirty="0">
                <a:solidFill>
                  <a:prstClr val="black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</a:t>
            </a:r>
            <a:endParaRPr lang="en-US" sz="1700" dirty="0">
              <a:solidFill>
                <a:prstClr val="black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7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Retrospect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Retrospect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Retrospect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Retrospect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Retrospect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Retrospect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Retrospect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Retrospect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Retrospect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Retrospect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Retrospect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Retrospect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839</Words>
  <Application>Microsoft Office PowerPoint</Application>
  <PresentationFormat>Widescreen</PresentationFormat>
  <Paragraphs>112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SimSun</vt:lpstr>
      <vt:lpstr>Arial</vt:lpstr>
      <vt:lpstr>Calibri</vt:lpstr>
      <vt:lpstr>Calibri Light</vt:lpstr>
      <vt:lpstr>Century Gothic</vt:lpstr>
      <vt:lpstr>MS Mincho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U Bosni i Hercegovini djevojčice imaju bolje rezultate u čitanju za gotovo 30 bodova,  što je gotovo ista razlika kao u OECD zemljama.  U matematici i prirodnim naukama postignuća su slična. </vt:lpstr>
      <vt:lpstr>PowerPoint Presentation</vt:lpstr>
      <vt:lpstr>PowerPoint Presentation</vt:lpstr>
      <vt:lpstr>PowerPoint Presentation</vt:lpstr>
      <vt:lpstr>Dobrobit učenika</vt:lpstr>
      <vt:lpstr>Stavovi prema školovanju</vt:lpstr>
      <vt:lpstr>PowerPoint Presentation</vt:lpstr>
      <vt:lpstr>PowerPoint Presentation</vt:lpstr>
      <vt:lpstr>Okruženje za učenje, osjećaj pripadnosti školi, izloženost vršnjačkom nasilju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Pogled u budućnost</vt:lpstr>
      <vt:lpstr>PowerPoint Presentation</vt:lpstr>
      <vt:lpstr>Zaključak </vt:lpstr>
      <vt:lpstr>PowerPoint Presentation</vt:lpstr>
      <vt:lpstr>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Azra Kadic</dc:creator>
  <cp:lastModifiedBy>Zaneta Dzumhur</cp:lastModifiedBy>
  <cp:revision>58</cp:revision>
  <dcterms:created xsi:type="dcterms:W3CDTF">2019-11-19T00:25:52Z</dcterms:created>
  <dcterms:modified xsi:type="dcterms:W3CDTF">2019-12-02T11:30:16Z</dcterms:modified>
</cp:coreProperties>
</file>