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40000"/>
                    <a:satMod val="155000"/>
                  </a:schemeClr>
                </a:gs>
                <a:gs pos="65000">
                  <a:schemeClr val="accent1">
                    <a:shade val="85000"/>
                    <a:satMod val="155000"/>
                  </a:schemeClr>
                </a:gs>
                <a:gs pos="100000">
                  <a:schemeClr val="accent1">
                    <a:shade val="95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39000" dist="25400" dir="5400000">
                <a:srgbClr val="000000">
                  <a:alpha val="3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prstMaterial="matte">
              <a:bevelT h="22225"/>
            </a:sp3d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2F5-45AE-B0CB-EFB2E1CEF4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2F5-45AE-B0CB-EFB2E1CEF4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2F5-45AE-B0CB-EFB2E1CEF4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7.razred</c:v>
                </c:pt>
                <c:pt idx="1">
                  <c:v>8.razred</c:v>
                </c:pt>
                <c:pt idx="2">
                  <c:v>9.razred</c:v>
                </c:pt>
                <c:pt idx="3">
                  <c:v>1.raz.srednje škole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17</c:v>
                </c:pt>
                <c:pt idx="3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63-4B80-8178-82DD88CA45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-1159748816"/>
        <c:axId val="-1159754800"/>
      </c:barChart>
      <c:catAx>
        <c:axId val="-1159748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4800"/>
        <c:crosses val="autoZero"/>
        <c:auto val="1"/>
        <c:lblAlgn val="ctr"/>
        <c:lblOffset val="100"/>
        <c:noMultiLvlLbl val="0"/>
      </c:catAx>
      <c:valAx>
        <c:axId val="-1159754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48816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069832691071195E-2"/>
          <c:y val="0.13754714333454371"/>
          <c:w val="0.93143383865430984"/>
          <c:h val="0.77831626022493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BiH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Sheet1!$C$4:$E$4</c:f>
              <c:strCache>
                <c:ptCount val="3"/>
                <c:pt idx="0">
                  <c:v>Matematika</c:v>
                </c:pt>
                <c:pt idx="1">
                  <c:v>Čitanje</c:v>
                </c:pt>
                <c:pt idx="2">
                  <c:v>Pr. nauke</c:v>
                </c:pt>
              </c:strCache>
            </c:strRef>
          </c:cat>
          <c:val>
            <c:numRef>
              <c:f>Sheet1!$C$5:$E$5</c:f>
              <c:numCache>
                <c:formatCode>0%</c:formatCode>
                <c:ptCount val="3"/>
                <c:pt idx="0">
                  <c:v>0.57999999999999996</c:v>
                </c:pt>
                <c:pt idx="1">
                  <c:v>0.54</c:v>
                </c:pt>
                <c:pt idx="2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99-4F10-862A-6C1685919D47}"/>
            </c:ext>
          </c:extLst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Sheet1!$C$4:$E$4</c:f>
              <c:strCache>
                <c:ptCount val="3"/>
                <c:pt idx="0">
                  <c:v>Matematika</c:v>
                </c:pt>
                <c:pt idx="1">
                  <c:v>Čitanje</c:v>
                </c:pt>
                <c:pt idx="2">
                  <c:v>Pr. nauke</c:v>
                </c:pt>
              </c:strCache>
            </c:strRef>
          </c:cat>
          <c:val>
            <c:numRef>
              <c:f>Sheet1!$C$6:$E$6</c:f>
              <c:numCache>
                <c:formatCode>0%</c:formatCode>
                <c:ptCount val="3"/>
                <c:pt idx="0">
                  <c:v>0.24</c:v>
                </c:pt>
                <c:pt idx="1">
                  <c:v>0.23</c:v>
                </c:pt>
                <c:pt idx="2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99-4F10-862A-6C1685919D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59748272"/>
        <c:axId val="-1159747728"/>
      </c:barChart>
      <c:catAx>
        <c:axId val="-115974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47728"/>
        <c:crosses val="autoZero"/>
        <c:auto val="1"/>
        <c:lblAlgn val="ctr"/>
        <c:lblOffset val="100"/>
        <c:noMultiLvlLbl val="0"/>
      </c:catAx>
      <c:valAx>
        <c:axId val="-115974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4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961697548841848"/>
          <c:y val="3.8743490591104185E-2"/>
          <c:w val="0.16395020620063641"/>
          <c:h val="7.0180578079392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Reading!$C$2:$C$4</c:f>
              <c:strCache>
                <c:ptCount val="3"/>
                <c:pt idx="1">
                  <c:v>Nivo 1a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Reading!$C$5:$C$13</c:f>
              <c:numCache>
                <c:formatCode>General</c:formatCode>
                <c:ptCount val="9"/>
                <c:pt idx="0">
                  <c:v>-12.9</c:v>
                </c:pt>
                <c:pt idx="1">
                  <c:v>-15.9</c:v>
                </c:pt>
                <c:pt idx="2">
                  <c:v>-15</c:v>
                </c:pt>
                <c:pt idx="3">
                  <c:v>-15.2</c:v>
                </c:pt>
                <c:pt idx="4">
                  <c:v>-16.3</c:v>
                </c:pt>
                <c:pt idx="5">
                  <c:v>-22.7</c:v>
                </c:pt>
                <c:pt idx="6">
                  <c:v>-28</c:v>
                </c:pt>
                <c:pt idx="7">
                  <c:v>-33.200000000000003</c:v>
                </c:pt>
                <c:pt idx="8">
                  <c:v>-27.9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76-48C0-891E-B8F0180D656C}"/>
            </c:ext>
          </c:extLst>
        </c:ser>
        <c:ser>
          <c:idx val="1"/>
          <c:order val="1"/>
          <c:tx>
            <c:strRef>
              <c:f>Reading!$D$2:$D$4</c:f>
              <c:strCache>
                <c:ptCount val="3"/>
                <c:pt idx="1">
                  <c:v>Nivo 1b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Reading!$D$5:$D$13</c:f>
              <c:numCache>
                <c:formatCode>General</c:formatCode>
                <c:ptCount val="9"/>
                <c:pt idx="0">
                  <c:v>-4.3</c:v>
                </c:pt>
                <c:pt idx="1">
                  <c:v>-5</c:v>
                </c:pt>
                <c:pt idx="2" formatCode="0.0">
                  <c:v>-6.2</c:v>
                </c:pt>
                <c:pt idx="3" formatCode="0.0">
                  <c:v>-6.5</c:v>
                </c:pt>
                <c:pt idx="4">
                  <c:v>-6.4</c:v>
                </c:pt>
                <c:pt idx="5">
                  <c:v>-12.2</c:v>
                </c:pt>
                <c:pt idx="6">
                  <c:v>-13.5</c:v>
                </c:pt>
                <c:pt idx="7">
                  <c:v>-17.5</c:v>
                </c:pt>
                <c:pt idx="8">
                  <c:v>-18.3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76-48C0-891E-B8F0180D656C}"/>
            </c:ext>
          </c:extLst>
        </c:ser>
        <c:ser>
          <c:idx val="2"/>
          <c:order val="2"/>
          <c:tx>
            <c:strRef>
              <c:f>Reading!$E$2:$E$4</c:f>
              <c:strCache>
                <c:ptCount val="3"/>
                <c:pt idx="1">
                  <c:v>Nivo 1c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Reading!$E$5:$E$13</c:f>
              <c:numCache>
                <c:formatCode>General</c:formatCode>
                <c:ptCount val="9"/>
                <c:pt idx="0">
                  <c:v>-0.6</c:v>
                </c:pt>
                <c:pt idx="1">
                  <c:v>-0.7</c:v>
                </c:pt>
                <c:pt idx="2" formatCode="0.0">
                  <c:v>-1.4</c:v>
                </c:pt>
                <c:pt idx="3" formatCode="0.0">
                  <c:v>-1.5</c:v>
                </c:pt>
                <c:pt idx="4">
                  <c:v>0.9</c:v>
                </c:pt>
                <c:pt idx="5">
                  <c:v>-2.7</c:v>
                </c:pt>
                <c:pt idx="6">
                  <c:v>-2.8</c:v>
                </c:pt>
                <c:pt idx="7">
                  <c:v>-2.8</c:v>
                </c:pt>
                <c:pt idx="8">
                  <c:v>-7.3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76-48C0-891E-B8F0180D656C}"/>
            </c:ext>
          </c:extLst>
        </c:ser>
        <c:ser>
          <c:idx val="3"/>
          <c:order val="3"/>
          <c:tx>
            <c:strRef>
              <c:f>Reading!$F$2:$F$4</c:f>
              <c:strCache>
                <c:ptCount val="3"/>
                <c:pt idx="1">
                  <c:v>Ispod 1c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Reading!$F$5:$F$13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 formatCode="0.0">
                  <c:v>-0.1</c:v>
                </c:pt>
                <c:pt idx="3" formatCode="0.0">
                  <c:v>-0.1</c:v>
                </c:pt>
                <c:pt idx="4">
                  <c:v>0</c:v>
                </c:pt>
                <c:pt idx="5">
                  <c:v>-0.1</c:v>
                </c:pt>
                <c:pt idx="6">
                  <c:v>-0.1</c:v>
                </c:pt>
                <c:pt idx="7">
                  <c:v>-0.1</c:v>
                </c:pt>
                <c:pt idx="8">
                  <c:v>-1.6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76-48C0-891E-B8F0180D656C}"/>
            </c:ext>
          </c:extLst>
        </c:ser>
        <c:ser>
          <c:idx val="4"/>
          <c:order val="4"/>
          <c:tx>
            <c:strRef>
              <c:f>Reading!$G$2:$G$4</c:f>
              <c:strCache>
                <c:ptCount val="3"/>
                <c:pt idx="1">
                  <c:v>Nivo 2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Reading!$G$5:$G$13</c:f>
              <c:numCache>
                <c:formatCode>General</c:formatCode>
                <c:ptCount val="9"/>
                <c:pt idx="0">
                  <c:v>24.5</c:v>
                </c:pt>
                <c:pt idx="1">
                  <c:v>28.3</c:v>
                </c:pt>
                <c:pt idx="2" formatCode="0.0">
                  <c:v>23.7</c:v>
                </c:pt>
                <c:pt idx="3" formatCode="0.0">
                  <c:v>24.2</c:v>
                </c:pt>
                <c:pt idx="4">
                  <c:v>23.5</c:v>
                </c:pt>
                <c:pt idx="5">
                  <c:v>27.8</c:v>
                </c:pt>
                <c:pt idx="6">
                  <c:v>30.5</c:v>
                </c:pt>
                <c:pt idx="7">
                  <c:v>28.8</c:v>
                </c:pt>
                <c:pt idx="8">
                  <c:v>26.6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76-48C0-891E-B8F0180D656C}"/>
            </c:ext>
          </c:extLst>
        </c:ser>
        <c:ser>
          <c:idx val="5"/>
          <c:order val="5"/>
          <c:tx>
            <c:strRef>
              <c:f>Reading!$H$2:$H$4</c:f>
              <c:strCache>
                <c:ptCount val="3"/>
                <c:pt idx="1">
                  <c:v>Nivo 3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Reading!$H$5:$H$13</c:f>
              <c:numCache>
                <c:formatCode>General</c:formatCode>
                <c:ptCount val="9"/>
                <c:pt idx="0">
                  <c:v>29.5</c:v>
                </c:pt>
                <c:pt idx="1">
                  <c:v>29</c:v>
                </c:pt>
                <c:pt idx="2" formatCode="0.0">
                  <c:v>26</c:v>
                </c:pt>
                <c:pt idx="3" formatCode="0.0">
                  <c:v>26.4</c:v>
                </c:pt>
                <c:pt idx="4">
                  <c:v>26.2</c:v>
                </c:pt>
                <c:pt idx="5">
                  <c:v>21.8</c:v>
                </c:pt>
                <c:pt idx="6">
                  <c:v>18.3</c:v>
                </c:pt>
                <c:pt idx="7">
                  <c:v>14.3</c:v>
                </c:pt>
                <c:pt idx="8">
                  <c:v>14.4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C76-48C0-891E-B8F0180D656C}"/>
            </c:ext>
          </c:extLst>
        </c:ser>
        <c:ser>
          <c:idx val="6"/>
          <c:order val="6"/>
          <c:tx>
            <c:strRef>
              <c:f>Reading!$I$2:$I$4</c:f>
              <c:strCache>
                <c:ptCount val="3"/>
                <c:pt idx="1">
                  <c:v>Nivo 4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Reading!$I$5:$I$13</c:f>
              <c:numCache>
                <c:formatCode>General</c:formatCode>
                <c:ptCount val="9"/>
                <c:pt idx="0">
                  <c:v>20.3</c:v>
                </c:pt>
                <c:pt idx="1">
                  <c:v>16.399999999999999</c:v>
                </c:pt>
                <c:pt idx="2" formatCode="0.0">
                  <c:v>18.899999999999999</c:v>
                </c:pt>
                <c:pt idx="3" formatCode="0.0">
                  <c:v>18.399999999999999</c:v>
                </c:pt>
                <c:pt idx="4">
                  <c:v>19.3</c:v>
                </c:pt>
                <c:pt idx="5">
                  <c:v>10.1</c:v>
                </c:pt>
                <c:pt idx="6">
                  <c:v>6</c:v>
                </c:pt>
                <c:pt idx="7">
                  <c:v>3</c:v>
                </c:pt>
                <c:pt idx="8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C76-48C0-891E-B8F0180D656C}"/>
            </c:ext>
          </c:extLst>
        </c:ser>
        <c:ser>
          <c:idx val="7"/>
          <c:order val="7"/>
          <c:tx>
            <c:strRef>
              <c:f>Reading!$J$2:$J$4</c:f>
              <c:strCache>
                <c:ptCount val="3"/>
                <c:pt idx="1">
                  <c:v>Nivo 5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Reading!$J$5:$J$13</c:f>
              <c:numCache>
                <c:formatCode>General</c:formatCode>
                <c:ptCount val="9"/>
                <c:pt idx="0">
                  <c:v>6.8</c:v>
                </c:pt>
                <c:pt idx="1">
                  <c:v>4.3</c:v>
                </c:pt>
                <c:pt idx="2" formatCode="0.0">
                  <c:v>7.4</c:v>
                </c:pt>
                <c:pt idx="3" formatCode="0.0">
                  <c:v>6.7</c:v>
                </c:pt>
                <c:pt idx="4">
                  <c:v>6.7</c:v>
                </c:pt>
                <c:pt idx="5">
                  <c:v>2.4</c:v>
                </c:pt>
                <c:pt idx="6">
                  <c:v>0.8</c:v>
                </c:pt>
                <c:pt idx="7">
                  <c:v>0.2</c:v>
                </c:pt>
                <c:pt idx="8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C76-48C0-891E-B8F0180D656C}"/>
            </c:ext>
          </c:extLst>
        </c:ser>
        <c:ser>
          <c:idx val="8"/>
          <c:order val="8"/>
          <c:tx>
            <c:strRef>
              <c:f>Reading!$K$2:$K$4</c:f>
              <c:strCache>
                <c:ptCount val="3"/>
                <c:pt idx="1">
                  <c:v>Nivo 6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Reading!$K$5:$K$13</c:f>
              <c:numCache>
                <c:formatCode>General</c:formatCode>
                <c:ptCount val="9"/>
                <c:pt idx="0">
                  <c:v>1</c:v>
                </c:pt>
                <c:pt idx="1">
                  <c:v>0.4</c:v>
                </c:pt>
                <c:pt idx="2" formatCode="0.0">
                  <c:v>1.3</c:v>
                </c:pt>
                <c:pt idx="3" formatCode="0.0">
                  <c:v>1.0900000000000001</c:v>
                </c:pt>
                <c:pt idx="4">
                  <c:v>0.7</c:v>
                </c:pt>
                <c:pt idx="5">
                  <c:v>0.2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C76-48C0-891E-B8F0180D656C}"/>
            </c:ext>
          </c:extLst>
        </c:ser>
        <c:ser>
          <c:idx val="9"/>
          <c:order val="9"/>
          <c:tx>
            <c:strRef>
              <c:f>Reading!$L$2:$L$4</c:f>
              <c:strCache>
                <c:ptCount val="3"/>
                <c:pt idx="1">
                  <c:v>Sum Level 2, 3, 4, 5, 6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Reading!$B$5:$B$13</c:f>
              <c:strCache>
                <c:ptCount val="9"/>
                <c:pt idx="0">
                  <c:v>Slovenija</c:v>
                </c:pt>
                <c:pt idx="1">
                  <c:v>Hrvatska</c:v>
                </c:pt>
                <c:pt idx="2">
                  <c:v>OECD prosjek</c:v>
                </c:pt>
                <c:pt idx="3">
                  <c:v>EU prosjek</c:v>
                </c:pt>
                <c:pt idx="4">
                  <c:v>Austrija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Reading!$L$5:$L$13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C76-48C0-891E-B8F0180D6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59762960"/>
        <c:axId val="-1159759152"/>
      </c:barChart>
      <c:catAx>
        <c:axId val="-1159762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9152"/>
        <c:crosses val="autoZero"/>
        <c:auto val="1"/>
        <c:lblAlgn val="ctr"/>
        <c:lblOffset val="100"/>
        <c:noMultiLvlLbl val="0"/>
      </c:catAx>
      <c:valAx>
        <c:axId val="-1159759152"/>
        <c:scaling>
          <c:orientation val="minMax"/>
          <c:min val="-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%;[Black]#,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62960"/>
        <c:crosses val="autoZero"/>
        <c:crossBetween val="between"/>
        <c:majorUnit val="10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91118870533543"/>
          <c:y val="2.2454519824652526E-2"/>
          <c:w val="0.82600961768210168"/>
          <c:h val="0.727645457651686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Math!$C$2:$C$4</c:f>
              <c:strCache>
                <c:ptCount val="3"/>
                <c:pt idx="1">
                  <c:v>Nivo 1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EU prosjek</c:v>
                </c:pt>
                <c:pt idx="3">
                  <c:v>OECD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Math!$C$5:$C$13</c:f>
              <c:numCache>
                <c:formatCode>General</c:formatCode>
                <c:ptCount val="9"/>
                <c:pt idx="0">
                  <c:v>-11.7</c:v>
                </c:pt>
                <c:pt idx="1">
                  <c:v>-13.8</c:v>
                </c:pt>
                <c:pt idx="2" formatCode="0.0">
                  <c:v>-8.6</c:v>
                </c:pt>
                <c:pt idx="3" formatCode="0.0">
                  <c:v>-14.8</c:v>
                </c:pt>
                <c:pt idx="4">
                  <c:v>-20.2</c:v>
                </c:pt>
                <c:pt idx="5">
                  <c:v>-21.6</c:v>
                </c:pt>
                <c:pt idx="6">
                  <c:v>-26.3</c:v>
                </c:pt>
                <c:pt idx="7">
                  <c:v>-28.9</c:v>
                </c:pt>
                <c:pt idx="8">
                  <c:v>-25.8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F9-4771-924C-AC358F553CF6}"/>
            </c:ext>
          </c:extLst>
        </c:ser>
        <c:ser>
          <c:idx val="1"/>
          <c:order val="1"/>
          <c:tx>
            <c:strRef>
              <c:f>Math!$D$2:$D$4</c:f>
              <c:strCache>
                <c:ptCount val="3"/>
                <c:pt idx="1">
                  <c:v>Ispod Nivoa 1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EU prosjek</c:v>
                </c:pt>
                <c:pt idx="3">
                  <c:v>OECD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Math!$D$5:$D$13</c:f>
              <c:numCache>
                <c:formatCode>General</c:formatCode>
                <c:ptCount val="9"/>
                <c:pt idx="0">
                  <c:v>-4.8</c:v>
                </c:pt>
                <c:pt idx="1">
                  <c:v>-7.3</c:v>
                </c:pt>
                <c:pt idx="2" formatCode="0.0">
                  <c:v>-14.23</c:v>
                </c:pt>
                <c:pt idx="3" formatCode="0.0">
                  <c:v>-9.1</c:v>
                </c:pt>
                <c:pt idx="4">
                  <c:v>-11</c:v>
                </c:pt>
                <c:pt idx="5">
                  <c:v>-18.100000000000001</c:v>
                </c:pt>
                <c:pt idx="6">
                  <c:v>-19.899999999999999</c:v>
                </c:pt>
                <c:pt idx="7">
                  <c:v>-28.7</c:v>
                </c:pt>
                <c:pt idx="8">
                  <c:v>-35.200000000000003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F9-4771-924C-AC358F553CF6}"/>
            </c:ext>
          </c:extLst>
        </c:ser>
        <c:ser>
          <c:idx val="2"/>
          <c:order val="2"/>
          <c:tx>
            <c:strRef>
              <c:f>Math!$E$2:$E$4</c:f>
              <c:strCache>
                <c:ptCount val="3"/>
                <c:pt idx="1">
                  <c:v>Nivo 2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EU prosjek</c:v>
                </c:pt>
                <c:pt idx="3">
                  <c:v>OECD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Math!$E$5:$E$13</c:f>
              <c:numCache>
                <c:formatCode>General</c:formatCode>
                <c:ptCount val="9"/>
                <c:pt idx="0">
                  <c:v>21.6</c:v>
                </c:pt>
                <c:pt idx="1">
                  <c:v>20.8</c:v>
                </c:pt>
                <c:pt idx="2" formatCode="0.0">
                  <c:v>22.52</c:v>
                </c:pt>
                <c:pt idx="3" formatCode="0.0">
                  <c:v>22.2</c:v>
                </c:pt>
                <c:pt idx="4">
                  <c:v>27.4</c:v>
                </c:pt>
                <c:pt idx="5">
                  <c:v>24.1</c:v>
                </c:pt>
                <c:pt idx="6">
                  <c:v>27.3</c:v>
                </c:pt>
                <c:pt idx="7">
                  <c:v>24.2</c:v>
                </c:pt>
                <c:pt idx="8">
                  <c:v>21.3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F9-4771-924C-AC358F553CF6}"/>
            </c:ext>
          </c:extLst>
        </c:ser>
        <c:ser>
          <c:idx val="3"/>
          <c:order val="3"/>
          <c:tx>
            <c:strRef>
              <c:f>Math!$F$2:$F$4</c:f>
              <c:strCache>
                <c:ptCount val="3"/>
                <c:pt idx="1">
                  <c:v>Nivo 3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EU prosjek</c:v>
                </c:pt>
                <c:pt idx="3">
                  <c:v>OECD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Math!$F$5:$F$13</c:f>
              <c:numCache>
                <c:formatCode>General</c:formatCode>
                <c:ptCount val="9"/>
                <c:pt idx="0">
                  <c:v>26.4</c:v>
                </c:pt>
                <c:pt idx="1">
                  <c:v>24.9</c:v>
                </c:pt>
                <c:pt idx="2" formatCode="0.0">
                  <c:v>25</c:v>
                </c:pt>
                <c:pt idx="3" formatCode="0.0">
                  <c:v>24.4</c:v>
                </c:pt>
                <c:pt idx="4">
                  <c:v>23.3</c:v>
                </c:pt>
                <c:pt idx="5">
                  <c:v>19.2</c:v>
                </c:pt>
                <c:pt idx="6">
                  <c:v>17.899999999999999</c:v>
                </c:pt>
                <c:pt idx="7">
                  <c:v>13.1</c:v>
                </c:pt>
                <c:pt idx="8">
                  <c:v>12.1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0F9-4771-924C-AC358F553CF6}"/>
            </c:ext>
          </c:extLst>
        </c:ser>
        <c:ser>
          <c:idx val="4"/>
          <c:order val="4"/>
          <c:tx>
            <c:strRef>
              <c:f>Math!$G$2:$G$4</c:f>
              <c:strCache>
                <c:ptCount val="3"/>
                <c:pt idx="1">
                  <c:v>Nivo 4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EU prosjek</c:v>
                </c:pt>
                <c:pt idx="3">
                  <c:v>OECD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Math!$G$5:$G$13</c:f>
              <c:numCache>
                <c:formatCode>General</c:formatCode>
                <c:ptCount val="9"/>
                <c:pt idx="0">
                  <c:v>22</c:v>
                </c:pt>
                <c:pt idx="1">
                  <c:v>20.6</c:v>
                </c:pt>
                <c:pt idx="2" formatCode="0.0">
                  <c:v>18.77</c:v>
                </c:pt>
                <c:pt idx="3" formatCode="0.0">
                  <c:v>18.5</c:v>
                </c:pt>
                <c:pt idx="4">
                  <c:v>13</c:v>
                </c:pt>
                <c:pt idx="5">
                  <c:v>11.7</c:v>
                </c:pt>
                <c:pt idx="6">
                  <c:v>6.9</c:v>
                </c:pt>
                <c:pt idx="7">
                  <c:v>4.3</c:v>
                </c:pt>
                <c:pt idx="8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0F9-4771-924C-AC358F553CF6}"/>
            </c:ext>
          </c:extLst>
        </c:ser>
        <c:ser>
          <c:idx val="5"/>
          <c:order val="5"/>
          <c:tx>
            <c:strRef>
              <c:f>Math!$H$2:$H$4</c:f>
              <c:strCache>
                <c:ptCount val="3"/>
                <c:pt idx="1">
                  <c:v>Nivo 5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EU prosjek</c:v>
                </c:pt>
                <c:pt idx="3">
                  <c:v>OECD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Math!$H$5:$H$13</c:f>
              <c:numCache>
                <c:formatCode>General</c:formatCode>
                <c:ptCount val="9"/>
                <c:pt idx="0">
                  <c:v>10.5</c:v>
                </c:pt>
                <c:pt idx="1">
                  <c:v>10</c:v>
                </c:pt>
                <c:pt idx="2" formatCode="0.0">
                  <c:v>8.39</c:v>
                </c:pt>
                <c:pt idx="3" formatCode="0.0">
                  <c:v>8.5</c:v>
                </c:pt>
                <c:pt idx="4">
                  <c:v>4.3</c:v>
                </c:pt>
                <c:pt idx="5">
                  <c:v>4.2</c:v>
                </c:pt>
                <c:pt idx="6">
                  <c:v>1.6</c:v>
                </c:pt>
                <c:pt idx="7">
                  <c:v>0.7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F9-4771-924C-AC358F553CF6}"/>
            </c:ext>
          </c:extLst>
        </c:ser>
        <c:ser>
          <c:idx val="6"/>
          <c:order val="6"/>
          <c:tx>
            <c:strRef>
              <c:f>Math!$I$2:$I$4</c:f>
              <c:strCache>
                <c:ptCount val="3"/>
                <c:pt idx="1">
                  <c:v>Nivo 6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EU prosjek</c:v>
                </c:pt>
                <c:pt idx="3">
                  <c:v>OECD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Math!$I$5:$I$13</c:f>
              <c:numCache>
                <c:formatCode>General</c:formatCode>
                <c:ptCount val="9"/>
                <c:pt idx="0">
                  <c:v>3.1</c:v>
                </c:pt>
                <c:pt idx="1">
                  <c:v>2.5</c:v>
                </c:pt>
                <c:pt idx="2" formatCode="0.0">
                  <c:v>2.1800000000000002</c:v>
                </c:pt>
                <c:pt idx="3" formatCode="0.0">
                  <c:v>2.4</c:v>
                </c:pt>
                <c:pt idx="4">
                  <c:v>0.8</c:v>
                </c:pt>
                <c:pt idx="5">
                  <c:v>1</c:v>
                </c:pt>
                <c:pt idx="6">
                  <c:v>0.2</c:v>
                </c:pt>
                <c:pt idx="7">
                  <c:v>0.1</c:v>
                </c:pt>
                <c:pt idx="8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0F9-4771-924C-AC358F553CF6}"/>
            </c:ext>
          </c:extLst>
        </c:ser>
        <c:ser>
          <c:idx val="7"/>
          <c:order val="7"/>
          <c:tx>
            <c:strRef>
              <c:f>Math!$J$2:$J$4</c:f>
              <c:strCache>
                <c:ptCount val="3"/>
                <c:pt idx="1">
                  <c:v>Sum Level 2, 3, 4, 5, 6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Math!$B$5:$B$13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EU prosjek</c:v>
                </c:pt>
                <c:pt idx="3">
                  <c:v>OECD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BiH</c:v>
                </c:pt>
                <c:pt idx="8">
                  <c:v>S.Makedonija</c:v>
                </c:pt>
              </c:strCache>
            </c:strRef>
          </c:cat>
          <c:val>
            <c:numRef>
              <c:f>Math!$J$5:$J$13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0F9-4771-924C-AC358F553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59755344"/>
        <c:axId val="-1159758608"/>
      </c:barChart>
      <c:catAx>
        <c:axId val="-115975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8608"/>
        <c:crosses val="autoZero"/>
        <c:auto val="1"/>
        <c:lblAlgn val="ctr"/>
        <c:lblOffset val="100"/>
        <c:noMultiLvlLbl val="0"/>
      </c:catAx>
      <c:valAx>
        <c:axId val="-1159758608"/>
        <c:scaling>
          <c:orientation val="minMax"/>
          <c:max val="90"/>
          <c:min val="-7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%;[Black]#,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5344"/>
        <c:crosses val="autoZero"/>
        <c:crossBetween val="between"/>
        <c:majorUnit val="10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663683433014"/>
          <c:y val="0.753603876438522"/>
          <c:w val="0.863470268060754"/>
          <c:h val="0.227165354330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24530629293718"/>
          <c:y val="2.8413575374901343E-2"/>
          <c:w val="0.87312173789105807"/>
          <c:h val="0.78548222908600518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Science!$D$2:$D$4</c:f>
              <c:strCache>
                <c:ptCount val="3"/>
                <c:pt idx="1">
                  <c:v>Nivo 1a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Science!$D$5:$D$13</c:f>
              <c:numCache>
                <c:formatCode>0.0%</c:formatCode>
                <c:ptCount val="9"/>
                <c:pt idx="0">
                  <c:v>-0.11899999999999999</c:v>
                </c:pt>
                <c:pt idx="1">
                  <c:v>-0.16500000000000001</c:v>
                </c:pt>
                <c:pt idx="2">
                  <c:v>-0.16</c:v>
                </c:pt>
                <c:pt idx="3">
                  <c:v>-8.9999999999999993E-3</c:v>
                </c:pt>
                <c:pt idx="4">
                  <c:v>-0.191</c:v>
                </c:pt>
                <c:pt idx="5">
                  <c:v>-0.253</c:v>
                </c:pt>
                <c:pt idx="6">
                  <c:v>-0.314</c:v>
                </c:pt>
                <c:pt idx="7">
                  <c:v>-0.29399999999999998</c:v>
                </c:pt>
                <c:pt idx="8">
                  <c:v>-0.35599999999999998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9C-4EEE-8EA4-E0DCE4982D93}"/>
            </c:ext>
          </c:extLst>
        </c:ser>
        <c:ser>
          <c:idx val="2"/>
          <c:order val="2"/>
          <c:tx>
            <c:strRef>
              <c:f>Science!$E$2:$E$4</c:f>
              <c:strCache>
                <c:ptCount val="3"/>
                <c:pt idx="1">
                  <c:v>Nivo 1b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Science!$E$5:$E$13</c:f>
              <c:numCache>
                <c:formatCode>0.0%</c:formatCode>
                <c:ptCount val="9"/>
                <c:pt idx="0">
                  <c:v>-2.5000000000000001E-2</c:v>
                </c:pt>
                <c:pt idx="1">
                  <c:v>-4.8000000000000001E-2</c:v>
                </c:pt>
                <c:pt idx="2">
                  <c:v>-5.1999999999999998E-2</c:v>
                </c:pt>
                <c:pt idx="3">
                  <c:v>-5.6000000000000001E-2</c:v>
                </c:pt>
                <c:pt idx="4">
                  <c:v>-5.6000000000000001E-2</c:v>
                </c:pt>
                <c:pt idx="5">
                  <c:v>-0.111</c:v>
                </c:pt>
                <c:pt idx="6">
                  <c:v>-0.14599999999999999</c:v>
                </c:pt>
                <c:pt idx="7">
                  <c:v>-0.155</c:v>
                </c:pt>
                <c:pt idx="8">
                  <c:v>-0.182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9C-4EEE-8EA4-E0DCE4982D93}"/>
            </c:ext>
          </c:extLst>
        </c:ser>
        <c:ser>
          <c:idx val="3"/>
          <c:order val="3"/>
          <c:tx>
            <c:strRef>
              <c:f>Science!$F$2:$F$4</c:f>
              <c:strCache>
                <c:ptCount val="3"/>
                <c:pt idx="1">
                  <c:v>Ispod 1b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Science!$F$5:$F$13</c:f>
              <c:numCache>
                <c:formatCode>0.0%</c:formatCode>
                <c:ptCount val="9"/>
                <c:pt idx="0">
                  <c:v>-2E-3</c:v>
                </c:pt>
                <c:pt idx="1">
                  <c:v>-6.0000000000000001E-3</c:v>
                </c:pt>
                <c:pt idx="2">
                  <c:v>-7.0000000000000001E-3</c:v>
                </c:pt>
                <c:pt idx="3">
                  <c:v>-0.16200000000000001</c:v>
                </c:pt>
                <c:pt idx="4">
                  <c:v>-6.0000000000000001E-3</c:v>
                </c:pt>
                <c:pt idx="5">
                  <c:v>-1.9E-2</c:v>
                </c:pt>
                <c:pt idx="6">
                  <c:v>-2.1999999999999999E-2</c:v>
                </c:pt>
                <c:pt idx="7">
                  <c:v>-4.4999999999999998E-2</c:v>
                </c:pt>
                <c:pt idx="8">
                  <c:v>-2.9000000000000001E-2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09C-4EEE-8EA4-E0DCE4982D93}"/>
            </c:ext>
          </c:extLst>
        </c:ser>
        <c:ser>
          <c:idx val="4"/>
          <c:order val="4"/>
          <c:tx>
            <c:strRef>
              <c:f>Science!$G$2:$G$4</c:f>
              <c:strCache>
                <c:ptCount val="3"/>
                <c:pt idx="1">
                  <c:v>Nivo 2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Science!$G$5:$G$13</c:f>
              <c:numCache>
                <c:formatCode>0.0%</c:formatCode>
                <c:ptCount val="9"/>
                <c:pt idx="0">
                  <c:v>0.246</c:v>
                </c:pt>
                <c:pt idx="1">
                  <c:v>0.25</c:v>
                </c:pt>
                <c:pt idx="2">
                  <c:v>0.25800000000000001</c:v>
                </c:pt>
                <c:pt idx="3">
                  <c:v>0.25900000000000001</c:v>
                </c:pt>
                <c:pt idx="4">
                  <c:v>0.3</c:v>
                </c:pt>
                <c:pt idx="5">
                  <c:v>0.29899999999999999</c:v>
                </c:pt>
                <c:pt idx="6">
                  <c:v>0.315</c:v>
                </c:pt>
                <c:pt idx="7">
                  <c:v>0.28199999999999997</c:v>
                </c:pt>
                <c:pt idx="8">
                  <c:v>0.29399999999999998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09C-4EEE-8EA4-E0DCE4982D93}"/>
            </c:ext>
          </c:extLst>
        </c:ser>
        <c:ser>
          <c:idx val="5"/>
          <c:order val="5"/>
          <c:tx>
            <c:strRef>
              <c:f>Science!$H$2:$H$4</c:f>
              <c:strCache>
                <c:ptCount val="3"/>
                <c:pt idx="1">
                  <c:v>Nivo 3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Science!$H$5:$H$13</c:f>
              <c:numCache>
                <c:formatCode>0.0%</c:formatCode>
                <c:ptCount val="9"/>
                <c:pt idx="0">
                  <c:v>0.318</c:v>
                </c:pt>
                <c:pt idx="1">
                  <c:v>0.27600000000000002</c:v>
                </c:pt>
                <c:pt idx="2">
                  <c:v>0.27400000000000002</c:v>
                </c:pt>
                <c:pt idx="3">
                  <c:v>0.27600000000000002</c:v>
                </c:pt>
                <c:pt idx="4">
                  <c:v>0.26900000000000002</c:v>
                </c:pt>
                <c:pt idx="5">
                  <c:v>0.21099999999999999</c:v>
                </c:pt>
                <c:pt idx="6">
                  <c:v>0.159</c:v>
                </c:pt>
                <c:pt idx="7">
                  <c:v>0.16400000000000001</c:v>
                </c:pt>
                <c:pt idx="8">
                  <c:v>0.11700000000000001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9C-4EEE-8EA4-E0DCE4982D93}"/>
            </c:ext>
          </c:extLst>
        </c:ser>
        <c:ser>
          <c:idx val="6"/>
          <c:order val="6"/>
          <c:tx>
            <c:strRef>
              <c:f>Science!$I$2:$I$4</c:f>
              <c:strCache>
                <c:ptCount val="3"/>
                <c:pt idx="1">
                  <c:v>Nivo 4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Science!$I$5:$I$13</c:f>
              <c:numCache>
                <c:formatCode>0.0%</c:formatCode>
                <c:ptCount val="9"/>
                <c:pt idx="0">
                  <c:v>0.218</c:v>
                </c:pt>
                <c:pt idx="1">
                  <c:v>0.192</c:v>
                </c:pt>
                <c:pt idx="2">
                  <c:v>0.18099999999999999</c:v>
                </c:pt>
                <c:pt idx="3">
                  <c:v>0.17699999999999999</c:v>
                </c:pt>
                <c:pt idx="4">
                  <c:v>0.14199999999999999</c:v>
                </c:pt>
                <c:pt idx="5">
                  <c:v>9.0999999999999998E-2</c:v>
                </c:pt>
                <c:pt idx="6">
                  <c:v>0.04</c:v>
                </c:pt>
                <c:pt idx="7">
                  <c:v>5.1999999999999998E-2</c:v>
                </c:pt>
                <c:pt idx="8">
                  <c:v>1.9E-2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09C-4EEE-8EA4-E0DCE4982D93}"/>
            </c:ext>
          </c:extLst>
        </c:ser>
        <c:ser>
          <c:idx val="7"/>
          <c:order val="7"/>
          <c:tx>
            <c:strRef>
              <c:f>Science!$J$2:$J$4</c:f>
              <c:strCache>
                <c:ptCount val="3"/>
                <c:pt idx="1">
                  <c:v>Nivo 5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Science!$J$5:$J$13</c:f>
              <c:numCache>
                <c:formatCode>0.0%</c:formatCode>
                <c:ptCount val="9"/>
                <c:pt idx="0">
                  <c:v>6.7000000000000004E-2</c:v>
                </c:pt>
                <c:pt idx="1">
                  <c:v>5.8000000000000003E-2</c:v>
                </c:pt>
                <c:pt idx="2">
                  <c:v>5.8999999999999997E-2</c:v>
                </c:pt>
                <c:pt idx="3">
                  <c:v>5.5E-2</c:v>
                </c:pt>
                <c:pt idx="4">
                  <c:v>3.3000000000000002E-2</c:v>
                </c:pt>
                <c:pt idx="5">
                  <c:v>1.4999999999999999E-2</c:v>
                </c:pt>
                <c:pt idx="6">
                  <c:v>3.0000000000000001E-3</c:v>
                </c:pt>
                <c:pt idx="7">
                  <c:v>8.0000000000000002E-3</c:v>
                </c:pt>
                <c:pt idx="8">
                  <c:v>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09C-4EEE-8EA4-E0DCE4982D93}"/>
            </c:ext>
          </c:extLst>
        </c:ser>
        <c:ser>
          <c:idx val="8"/>
          <c:order val="8"/>
          <c:tx>
            <c:strRef>
              <c:f>Science!$K$2:$K$4</c:f>
              <c:strCache>
                <c:ptCount val="3"/>
                <c:pt idx="1">
                  <c:v>Nivo 6
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Science!$K$5:$K$13</c:f>
              <c:numCache>
                <c:formatCode>0.0%</c:formatCode>
                <c:ptCount val="9"/>
                <c:pt idx="0">
                  <c:v>6.0000000000000001E-3</c:v>
                </c:pt>
                <c:pt idx="1">
                  <c:v>5.0000000000000001E-3</c:v>
                </c:pt>
                <c:pt idx="2">
                  <c:v>8.0000000000000002E-3</c:v>
                </c:pt>
                <c:pt idx="3">
                  <c:v>7.0000000000000001E-3</c:v>
                </c:pt>
                <c:pt idx="4">
                  <c:v>3.0000000000000001E-3</c:v>
                </c:pt>
                <c:pt idx="5">
                  <c:v>1E-3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09C-4EEE-8EA4-E0DCE4982D93}"/>
            </c:ext>
          </c:extLst>
        </c:ser>
        <c:ser>
          <c:idx val="9"/>
          <c:order val="9"/>
          <c:tx>
            <c:strRef>
              <c:f>Science!$L$2:$L$4</c:f>
              <c:strCache>
                <c:ptCount val="3"/>
                <c:pt idx="1">
                  <c:v>Sum Level 2, 3, 4, 5, 6</c:v>
                </c:pt>
                <c:pt idx="2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Science!$B$5:$B$13</c:f>
              <c:strCache>
                <c:ptCount val="9"/>
                <c:pt idx="0">
                  <c:v>Slovenija</c:v>
                </c:pt>
                <c:pt idx="1">
                  <c:v>Austrija</c:v>
                </c:pt>
                <c:pt idx="2">
                  <c:v>OECD prosjek</c:v>
                </c:pt>
                <c:pt idx="3">
                  <c:v>EU prosjek</c:v>
                </c:pt>
                <c:pt idx="4">
                  <c:v>Hrvatska</c:v>
                </c:pt>
                <c:pt idx="5">
                  <c:v>Srbija</c:v>
                </c:pt>
                <c:pt idx="6">
                  <c:v>Crna Gora</c:v>
                </c:pt>
                <c:pt idx="7">
                  <c:v>S.Makedonija</c:v>
                </c:pt>
                <c:pt idx="8">
                  <c:v>BiH</c:v>
                </c:pt>
              </c:strCache>
            </c:strRef>
          </c:cat>
          <c:val>
            <c:numRef>
              <c:f>Science!$L$5:$L$13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09C-4EEE-8EA4-E0DCE4982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59758064"/>
        <c:axId val="-1092900576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Science!$C$2:$C$4</c15:sqref>
                        </c15:formulaRef>
                      </c:ext>
                    </c:extLst>
                    <c:strCache>
                      <c:ptCount val="3"/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Science!$B$5:$B$13</c15:sqref>
                        </c15:formulaRef>
                      </c:ext>
                    </c:extLst>
                    <c:strCache>
                      <c:ptCount val="9"/>
                      <c:pt idx="0">
                        <c:v>Slovenija</c:v>
                      </c:pt>
                      <c:pt idx="1">
                        <c:v>Austrija</c:v>
                      </c:pt>
                      <c:pt idx="2">
                        <c:v>OECD prosjek</c:v>
                      </c:pt>
                      <c:pt idx="3">
                        <c:v>EU prosjek</c:v>
                      </c:pt>
                      <c:pt idx="4">
                        <c:v>Hrvatska</c:v>
                      </c:pt>
                      <c:pt idx="5">
                        <c:v>Srbija</c:v>
                      </c:pt>
                      <c:pt idx="6">
                        <c:v>Crna Gora</c:v>
                      </c:pt>
                      <c:pt idx="7">
                        <c:v>S.Makedonija</c:v>
                      </c:pt>
                      <c:pt idx="8">
                        <c:v>BiH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Science!$C$5:$C$13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9-509C-4EEE-8EA4-E0DCE4982D93}"/>
                  </c:ext>
                </c:extLst>
              </c15:ser>
            </c15:filteredBarSeries>
          </c:ext>
        </c:extLst>
      </c:barChart>
      <c:catAx>
        <c:axId val="-115975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1092900576"/>
        <c:crosses val="autoZero"/>
        <c:auto val="1"/>
        <c:lblAlgn val="ctr"/>
        <c:lblOffset val="100"/>
        <c:noMultiLvlLbl val="0"/>
      </c:catAx>
      <c:valAx>
        <c:axId val="-1092900576"/>
        <c:scaling>
          <c:orientation val="minMax"/>
          <c:max val="0.9"/>
          <c:min val="-0.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%;[Black]#,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597580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91FDF-D14B-47D6-B1A0-0CB335797F6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6119C-7D89-4988-A3EB-B74A94FD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1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F5AB-C085-4F57-B631-18C80E52381C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3645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3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6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7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3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6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9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9670A-371D-4192-AFF0-DAE1C5610D0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3608-4839-4F7D-A988-3337B8D3C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ED5415-18D5-E649-937E-4238AAD61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ECB32D-C72C-F243-BED0-C62A9308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935" y="2700338"/>
            <a:ext cx="6332113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A35D03C-CBD2-E74A-A9F4-FE2076598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596"/>
            <a:ext cx="12192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3" y="5265837"/>
            <a:ext cx="5468813" cy="133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6642" y="2613459"/>
            <a:ext cx="825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PISA 2018 </a:t>
            </a:r>
            <a:br>
              <a:rPr kumimoji="0" lang="bs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Izvje</a:t>
            </a:r>
            <a:r>
              <a:rPr kumimoji="0" lang="bs-Latn-BA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š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taj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za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Bosnu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i</a:t>
            </a:r>
            <a:r>
              <a:rPr kumimoji="0" lang="en-US" sz="3000" b="1" i="0" u="none" strike="noStrike" kern="0" cap="none" spc="-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-5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Hercegovinu</a:t>
            </a:r>
            <a:endParaRPr kumimoji="0" lang="en-US" sz="3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92934" y="4427741"/>
            <a:ext cx="6514629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bs-Latn-BA" sz="24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Sarajevo, 3. Decembar 2019.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bs-Latn-BA" sz="24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             </a:t>
            </a:r>
            <a:r>
              <a:rPr kumimoji="0" lang="bs-Latn-BA" sz="24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Žaneta Džumhur, glavna</a:t>
            </a:r>
            <a:r>
              <a:rPr kumimoji="0" lang="bs-Latn-BA" sz="2400" b="0" i="0" u="none" strike="noStrike" kern="1200" cap="all" spc="200" normalizeH="0" noProof="0" dirty="0" smtClean="0">
                <a:ln>
                  <a:noFill/>
                </a:ln>
                <a:solidFill>
                  <a:srgbClr val="3440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analitičarka</a:t>
            </a:r>
            <a:endParaRPr kumimoji="0" lang="bs-Latn-BA" sz="2400" b="0" i="0" u="none" strike="noStrike" kern="1200" cap="all" spc="200" normalizeH="0" baseline="0" noProof="0" dirty="0">
              <a:ln>
                <a:noFill/>
              </a:ln>
              <a:solidFill>
                <a:srgbClr val="34406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0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2582" y="1487055"/>
          <a:ext cx="10901218" cy="4689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833012" y="191788"/>
            <a:ext cx="9841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Minimalni nivo postignuća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ne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dostiže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algn="just" defTabSz="457200"/>
            <a:r>
              <a:rPr lang="hr-HR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58</a:t>
            </a:r>
            <a:r>
              <a:rPr lang="hr-HR" sz="2000" b="1" dirty="0">
                <a:latin typeface="Century Gothic" panose="020B0502020202020204" pitchFamily="34" charset="0"/>
              </a:rPr>
              <a:t>%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 učenika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u matematici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hr-HR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54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% u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čitanju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i </a:t>
            </a:r>
            <a:r>
              <a:rPr lang="hr-HR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57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%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prirodnim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naukama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,</a:t>
            </a:r>
          </a:p>
          <a:p>
            <a:pPr algn="r" defTabSz="457200"/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dok 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je OECD </a:t>
            </a: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prosjek</a:t>
            </a:r>
          </a:p>
          <a:p>
            <a:pPr algn="just" defTabSz="457200"/>
            <a:r>
              <a:rPr lang="hr-HR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24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% učenika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matematici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  <a:r>
              <a:rPr lang="hr-HR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23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%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čitanju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 i </a:t>
            </a:r>
            <a:r>
              <a:rPr lang="hr-HR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22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%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prirodnim </a:t>
            </a: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naukama</a:t>
            </a:r>
            <a:endParaRPr lang="bs-Latn-BA" sz="20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6455596"/>
            <a:ext cx="1275802" cy="4159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1181" y="6321546"/>
            <a:ext cx="1785655" cy="43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362" y="134217"/>
            <a:ext cx="7456055" cy="1038802"/>
          </a:xfrm>
        </p:spPr>
        <p:txBody>
          <a:bodyPr/>
          <a:lstStyle/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Prikaz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uspjeha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čitanju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72115" y="1173019"/>
          <a:ext cx="10630357" cy="500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185424" y="1738733"/>
            <a:ext cx="978408" cy="484632"/>
          </a:xfrm>
          <a:prstGeom prst="rightArrow">
            <a:avLst>
              <a:gd name="adj1" fmla="val 50000"/>
              <a:gd name="adj2" fmla="val 34087"/>
            </a:avLst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93707" y="4040975"/>
            <a:ext cx="978408" cy="484632"/>
          </a:xfrm>
          <a:prstGeom prst="rightArrow">
            <a:avLst>
              <a:gd name="adj1" fmla="val 50000"/>
              <a:gd name="adj2" fmla="val 34087"/>
            </a:avLst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3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3199" y="1283855"/>
          <a:ext cx="11739419" cy="522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350982" y="1741043"/>
            <a:ext cx="819305" cy="484632"/>
          </a:xfrm>
          <a:prstGeom prst="rightArrow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0982" y="3443454"/>
            <a:ext cx="763886" cy="484632"/>
          </a:xfrm>
          <a:prstGeom prst="rightArrow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40164" y="193531"/>
            <a:ext cx="8296564" cy="1090324"/>
          </a:xfrm>
        </p:spPr>
        <p:txBody>
          <a:bodyPr/>
          <a:lstStyle/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Prikaz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uspjeha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matematici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42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00000000-0008-0000-0300-00000400000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5981" y="1330037"/>
          <a:ext cx="11429910" cy="4930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147961" y="1363272"/>
            <a:ext cx="997348" cy="484632"/>
          </a:xfrm>
          <a:prstGeom prst="rightArrow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0252" y="4030129"/>
            <a:ext cx="951166" cy="484632"/>
          </a:xfrm>
          <a:prstGeom prst="rightArrow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9829800" cy="881784"/>
          </a:xfrm>
        </p:spPr>
        <p:txBody>
          <a:bodyPr/>
          <a:lstStyle/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Prikaz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uspjeha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prirodnim naukama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9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1"/>
          </a:xfrm>
        </p:spPr>
        <p:txBody>
          <a:bodyPr>
            <a:noAutofit/>
          </a:bodyPr>
          <a:lstStyle/>
          <a:p>
            <a:pPr lvl="0" algn="ctr"/>
            <a:r>
              <a:rPr lang="en-US" sz="4800" b="1" spc="-50" dirty="0" err="1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Učenici</a:t>
            </a:r>
            <a:r>
              <a:rPr lang="en-US" sz="4800" b="1" spc="-50" dirty="0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sz="4800" b="1" spc="-50" dirty="0" err="1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niskim</a:t>
            </a:r>
            <a:r>
              <a:rPr lang="bs-Latn-BA" sz="4800" b="1" spc="-50" dirty="0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  <a:r>
              <a:rPr lang="en-US" sz="4800" b="1" spc="-50" dirty="0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spc="-50" dirty="0" err="1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visokim</a:t>
            </a:r>
            <a:r>
              <a:rPr lang="en-US" sz="4800" b="1" spc="-50" dirty="0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spc="-50" dirty="0" err="1" smtClean="0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rezultatima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771602"/>
              </p:ext>
            </p:extLst>
          </p:nvPr>
        </p:nvGraphicFramePr>
        <p:xfrm>
          <a:off x="1505527" y="1200729"/>
          <a:ext cx="8829543" cy="4875607"/>
        </p:xfrm>
        <a:graphic>
          <a:graphicData uri="http://schemas.openxmlformats.org/drawingml/2006/table">
            <a:tbl>
              <a:tblPr firstRow="1" firstCol="1" bandRow="1"/>
              <a:tblGrid>
                <a:gridCol w="1998013">
                  <a:extLst>
                    <a:ext uri="{9D8B030D-6E8A-4147-A177-3AD203B41FA5}">
                      <a16:colId xmlns:a16="http://schemas.microsoft.com/office/drawing/2014/main" xmlns="" val="1379289898"/>
                    </a:ext>
                  </a:extLst>
                </a:gridCol>
                <a:gridCol w="2189440">
                  <a:extLst>
                    <a:ext uri="{9D8B030D-6E8A-4147-A177-3AD203B41FA5}">
                      <a16:colId xmlns:a16="http://schemas.microsoft.com/office/drawing/2014/main" xmlns="" val="2044870780"/>
                    </a:ext>
                  </a:extLst>
                </a:gridCol>
                <a:gridCol w="2321045">
                  <a:extLst>
                    <a:ext uri="{9D8B030D-6E8A-4147-A177-3AD203B41FA5}">
                      <a16:colId xmlns:a16="http://schemas.microsoft.com/office/drawing/2014/main" xmlns="" val="781323627"/>
                    </a:ext>
                  </a:extLst>
                </a:gridCol>
                <a:gridCol w="2321045">
                  <a:extLst>
                    <a:ext uri="{9D8B030D-6E8A-4147-A177-3AD203B41FA5}">
                      <a16:colId xmlns:a16="http://schemas.microsoft.com/office/drawing/2014/main" xmlns="" val="2857940991"/>
                    </a:ext>
                  </a:extLst>
                </a:gridCol>
              </a:tblGrid>
              <a:tr h="65655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Nivoi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postignuća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Najniži mogući broj </a:t>
                      </a:r>
                      <a:r>
                        <a:rPr lang="bs-Latn-B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bodova/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procent učenika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6354401"/>
                  </a:ext>
                </a:extLst>
              </a:tr>
              <a:tr h="4869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Čitanje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Prirodne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nauke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9896442"/>
                  </a:ext>
                </a:extLst>
              </a:tr>
              <a:tr h="701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(i još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ispod N1c)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2953062"/>
                  </a:ext>
                </a:extLst>
              </a:tr>
              <a:tr h="6813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        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261 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 još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ispod N1b)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614882"/>
                  </a:ext>
                </a:extLst>
              </a:tr>
              <a:tr h="623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1a (1)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    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(i još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ispod N1)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335          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3440417"/>
                  </a:ext>
                </a:extLst>
              </a:tr>
              <a:tr h="824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1" marR="62051" marT="8618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1" marR="62051" marT="8618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1" marR="62051" marT="861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2753987"/>
                  </a:ext>
                </a:extLst>
              </a:tr>
              <a:tr h="272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2672921"/>
                  </a:ext>
                </a:extLst>
              </a:tr>
              <a:tr h="272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482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6398754"/>
                  </a:ext>
                </a:extLst>
              </a:tr>
              <a:tr h="272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545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8985458"/>
                  </a:ext>
                </a:extLst>
              </a:tr>
              <a:tr h="391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607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633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4040846"/>
                  </a:ext>
                </a:extLst>
              </a:tr>
              <a:tr h="391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698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669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708    </a:t>
                      </a:r>
                      <a:r>
                        <a:rPr lang="bs-Latn-BA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</a:t>
                      </a:r>
                      <a:r>
                        <a:rPr lang="bs-Latn-BA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bs-Latn-BA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51" marR="62051" marT="8618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5310735"/>
                  </a:ext>
                </a:extLst>
              </a:tr>
            </a:tbl>
          </a:graphicData>
        </a:graphic>
      </p:graphicFrame>
      <p:pic>
        <p:nvPicPr>
          <p:cNvPr id="6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61" y="6360376"/>
            <a:ext cx="1566729" cy="512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8726" y="6404314"/>
            <a:ext cx="2195012" cy="53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ED5415-18D5-E649-937E-4238AAD61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ECB32D-C72C-F243-BED0-C62A9308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935" y="2700338"/>
            <a:ext cx="6332113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A35D03C-CBD2-E74A-A9F4-FE2076598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3" y="5265837"/>
            <a:ext cx="5468813" cy="133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055514" y="3205718"/>
            <a:ext cx="4506498" cy="780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bs-Latn-BA" sz="3200" b="0" i="0" u="none" strike="noStrike" kern="1200" cap="all" spc="200" normalizeH="0" baseline="0" noProof="0" dirty="0" smtClean="0">
                <a:ln>
                  <a:noFill/>
                </a:ln>
                <a:solidFill>
                  <a:srgbClr val="3440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Hvala</a:t>
            </a:r>
            <a:r>
              <a:rPr kumimoji="0" lang="bs-Latn-BA" sz="3200" b="0" i="0" u="none" strike="noStrike" kern="1200" cap="all" spc="200" normalizeH="0" noProof="0" dirty="0" smtClean="0">
                <a:ln>
                  <a:noFill/>
                </a:ln>
                <a:solidFill>
                  <a:srgbClr val="3440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bs-Latn-BA" sz="3200" b="0" i="0" u="none" strike="noStrike" kern="1200" cap="all" spc="200" normalizeH="0" noProof="0" smtClean="0">
                <a:ln>
                  <a:noFill/>
                </a:ln>
                <a:solidFill>
                  <a:srgbClr val="3440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 </a:t>
            </a:r>
            <a:r>
              <a:rPr kumimoji="0" lang="bs-Latn-BA" sz="3200" b="0" i="0" u="none" strike="noStrike" kern="1200" cap="all" spc="200" normalizeH="0" noProof="0" smtClean="0">
                <a:ln>
                  <a:noFill/>
                </a:ln>
                <a:solidFill>
                  <a:srgbClr val="3440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pažnji! </a:t>
            </a:r>
            <a:endParaRPr kumimoji="0" lang="bs-Latn-BA" sz="3200" b="0" i="0" u="none" strike="noStrike" kern="1200" cap="all" spc="200" normalizeH="0" baseline="0" noProof="0" dirty="0">
              <a:ln>
                <a:noFill/>
              </a:ln>
              <a:solidFill>
                <a:srgbClr val="34406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8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4591"/>
            <a:ext cx="10515600" cy="782565"/>
          </a:xfrm>
        </p:spPr>
        <p:txBody>
          <a:bodyPr>
            <a:normAutofit fontScale="90000"/>
          </a:bodyPr>
          <a:lstStyle/>
          <a:p>
            <a:r>
              <a:rPr lang="bs-Latn-BA" sz="53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 2018 u Bosni i Herzegovini  </a:t>
            </a:r>
            <a:r>
              <a:rPr lang="bs-Latn-BA" sz="3600" spc="-5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bs-Latn-BA" sz="3600" spc="-5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bs-Latn-BA" sz="3600" spc="-5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bs-Latn-BA" sz="3600" spc="-5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673" y="2099256"/>
            <a:ext cx="10362127" cy="3616538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7C38E39-0C25-2340-8481-B0D3D8844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717856"/>
            <a:ext cx="6096000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987731" y="1875789"/>
            <a:ext cx="9594669" cy="32710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s-Latn-BA" dirty="0" smtClean="0">
              <a:latin typeface="Century Gothic" panose="020B0502020202020204" pitchFamily="34" charset="0"/>
            </a:endParaRPr>
          </a:p>
          <a:p>
            <a:r>
              <a:rPr lang="bs-Latn-BA" dirty="0" smtClean="0">
                <a:latin typeface="Century Gothic" panose="020B0502020202020204" pitchFamily="34" charset="0"/>
              </a:rPr>
              <a:t>- BiH prvi put učestvuje u PISA istraživanju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bs-Latn-BA" dirty="0" smtClean="0">
              <a:latin typeface="Century Gothic" panose="020B0502020202020204" pitchFamily="34" charset="0"/>
            </a:endParaRPr>
          </a:p>
          <a:p>
            <a:r>
              <a:rPr lang="bs-Latn-BA" dirty="0" smtClean="0">
                <a:latin typeface="Century Gothic" panose="020B0502020202020204" pitchFamily="34" charset="0"/>
              </a:rPr>
              <a:t>- Uzorak učenika 6 480 15- godišnjaka, 3 148 djevojčica i 3 332 dječaka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bs-Latn-BA" dirty="0" smtClean="0">
              <a:latin typeface="Century Gothic" panose="020B0502020202020204" pitchFamily="34" charset="0"/>
            </a:endParaRPr>
          </a:p>
          <a:p>
            <a:r>
              <a:rPr lang="bs-Latn-BA" dirty="0" smtClean="0">
                <a:latin typeface="Century Gothic" panose="020B0502020202020204" pitchFamily="34" charset="0"/>
              </a:rPr>
              <a:t>- 213 osnovnih i srednjih škola</a:t>
            </a:r>
          </a:p>
          <a:p>
            <a:endParaRPr lang="bs-Latn-BA" dirty="0" smtClean="0">
              <a:latin typeface="Century Gothic" panose="020B0502020202020204" pitchFamily="34" charset="0"/>
            </a:endParaRPr>
          </a:p>
          <a:p>
            <a:endParaRPr lang="bs-Latn-BA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898" y="46558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64066"/>
            <a:ext cx="10515600" cy="1325563"/>
          </a:xfrm>
        </p:spPr>
        <p:txBody>
          <a:bodyPr>
            <a:normAutofit/>
          </a:bodyPr>
          <a:lstStyle/>
          <a:p>
            <a:r>
              <a:rPr lang="bs-Latn-B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Uzorak škola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673" y="2099256"/>
            <a:ext cx="10362127" cy="36165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55FE86-C814-7C49-8CEA-68353038D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022F0F7-836F-C141-B818-37EE1564BC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/>
          </p:nvPr>
        </p:nvGraphicFramePr>
        <p:xfrm>
          <a:off x="3638347" y="782201"/>
          <a:ext cx="6808883" cy="5152644"/>
        </p:xfrm>
        <a:graphic>
          <a:graphicData uri="http://schemas.openxmlformats.org/drawingml/2006/table">
            <a:tbl>
              <a:tblPr firstRow="1" firstCol="1" bandRow="1"/>
              <a:tblGrid>
                <a:gridCol w="3914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00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94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Kanton</a:t>
                      </a: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Entitet/ Regija/ Distrikt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Osnovne škole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Srednje škole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Federacija</a:t>
                      </a:r>
                      <a:r>
                        <a:rPr lang="bs-Latn-BA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KANTONI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Bosansko-podrinjski kanton Goražde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Kanton</a:t>
                      </a:r>
                      <a:r>
                        <a:rPr lang="bs-Latn-BA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1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Hercegovačko-neretvanski kanton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Kanton</a:t>
                      </a:r>
                      <a:r>
                        <a:rPr lang="bs-Latn-BA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Sarajevo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Srednjobosanski kanton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Tuzlanski kanton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Unsko-sanski kanton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Zeničko-dobojski kanton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Županija posavska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Županija zapadnohercegovačka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Republika Srpska</a:t>
                      </a: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REGIJE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Banja Luka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Bijeljina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Birač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Doboj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Hercegovina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Prijedor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Sarajevsko-romanijska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2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Brčko </a:t>
                      </a:r>
                      <a:r>
                        <a:rPr lang="bs-Latn-B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distrikt BiH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43" marR="68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115" y="2958239"/>
            <a:ext cx="2387695" cy="20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4800" b="1" spc="-5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testiranja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856" y="2099256"/>
            <a:ext cx="10362127" cy="36165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8C62C10-F256-2442-B0ED-5879F2412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F5D31CD-D100-504D-8896-BBB367D5DB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pic>
        <p:nvPicPr>
          <p:cNvPr id="6" name="Content Placeholder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6794" y="1814406"/>
            <a:ext cx="1323810" cy="16476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5691" y="4143854"/>
            <a:ext cx="1952381" cy="1180952"/>
          </a:xfrm>
          <a:prstGeom prst="rect">
            <a:avLst/>
          </a:prstGeom>
        </p:spPr>
      </p:pic>
      <p:sp>
        <p:nvSpPr>
          <p:cNvPr id="9" name="Content Placeholder 7"/>
          <p:cNvSpPr txBox="1">
            <a:spLocks/>
          </p:cNvSpPr>
          <p:nvPr/>
        </p:nvSpPr>
        <p:spPr>
          <a:xfrm>
            <a:off x="5329382" y="1514764"/>
            <a:ext cx="6151417" cy="4632647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učenici su radili na kompjuteru dvosatni   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test iz čitanja, matematike i prirodnih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nauka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nakon toga su popunjavali upitnik za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koji je trebalo oko 35 minuta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bs-Latn-BA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dvije vrste upitnika - za školu i za učenika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učenici s poteškoćama koji mogu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odgovoriti uslovima testiranja su radili tzv.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Jednosatno testiranje (uputnici i testovi su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kraći nego regularni</a:t>
            </a:r>
            <a:r>
              <a:rPr kumimoji="0" lang="bs-Latn-BA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bs-Latn-B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instrumenti)</a:t>
            </a:r>
            <a:endParaRPr kumimoji="0" lang="bs-Latn-BA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10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2" y="235923"/>
            <a:ext cx="10901218" cy="798657"/>
          </a:xfrm>
        </p:spPr>
        <p:txBody>
          <a:bodyPr>
            <a:normAutofit fontScale="90000"/>
          </a:bodyPr>
          <a:lstStyle/>
          <a:p>
            <a:r>
              <a:rPr lang="bs-Latn-BA" sz="4800" b="1" spc="-5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Distribucija 15-godišnjaka u </a:t>
            </a:r>
            <a:r>
              <a:rPr lang="bs-Latn-BA" sz="4800" b="1" spc="-5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BiH </a:t>
            </a:r>
            <a:r>
              <a:rPr lang="bs-Latn-BA" sz="4800" b="1" spc="-5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prema razredima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/>
          </p:nvPr>
        </p:nvGraphicFramePr>
        <p:xfrm>
          <a:off x="344610" y="1191924"/>
          <a:ext cx="6770255" cy="4536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7447374" y="2444880"/>
            <a:ext cx="4533208" cy="217978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bs-Latn-BA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</a:rPr>
              <a:t>- PISA testira učenike koji su u vrijeme procjenjivanja uzrasta između 15 godina i 3 mjeseca i 16  godina i </a:t>
            </a:r>
            <a:r>
              <a:rPr lang="bs-Latn-BA" sz="170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Century Gothic" panose="020B0502020202020204" pitchFamily="34" charset="0"/>
              </a:rPr>
              <a:t>2</a:t>
            </a:r>
            <a:r>
              <a:rPr kumimoji="0" lang="bs-Latn-BA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</a:rPr>
              <a:t> mjeseca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lang="bs-Latn-BA" sz="1700" dirty="0">
              <a:solidFill>
                <a:sysClr val="windowText" lastClr="000000">
                  <a:lumMod val="75000"/>
                  <a:lumOff val="25000"/>
                </a:sysClr>
              </a:solidFill>
              <a:latin typeface="Century Gothic" panose="020B0502020202020204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hr-HR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</a:rPr>
              <a:t>- U BiH ukupna stopa</a:t>
            </a:r>
            <a:r>
              <a:rPr kumimoji="0" lang="hr-HR" sz="17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</a:rPr>
              <a:t> isključenosti je manja od 3%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6209210"/>
            <a:ext cx="2139803" cy="6975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0090" y="6124019"/>
            <a:ext cx="2751909" cy="67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9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20" y="1896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bs-Latn-BA" sz="48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BiH u PISA 2018 -  rezultati</a:t>
            </a:r>
            <a:r>
              <a:rPr lang="bs-Latn-BA" sz="43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/>
            </a:r>
            <a:br>
              <a:rPr lang="bs-Latn-BA" sz="43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r>
              <a:rPr lang="bs-Latn-BA" sz="22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/>
            </a:r>
            <a:br>
              <a:rPr lang="bs-Latn-BA" sz="2200" b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r>
              <a:rPr lang="bs-Latn-BA" sz="3600" b="1" i="1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Učenička postignuća</a:t>
            </a:r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096" y="2386170"/>
            <a:ext cx="1518276" cy="12344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39292" y="1403928"/>
            <a:ext cx="8755544" cy="632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hr-HR" sz="2000" dirty="0" smtClean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hr-HR" sz="2000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Bosni i Hercegovini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prosječno postignuć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matematici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hr-HR" sz="20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406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bodova,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čitanju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403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nauci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b="1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398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bodova, što je ispod OECD prosjeka.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hr-HR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Razlika prosjeka postignuća u Bosni i Hercegovini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matematici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 prema OECD prosjeku je 83 boda,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čitanju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 85 bodova, a u </a:t>
            </a:r>
            <a:r>
              <a:rPr lang="hr-H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prirodni naukama</a:t>
            </a:r>
            <a:r>
              <a:rPr lang="hr-HR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 91 bod, </a:t>
            </a:r>
            <a:endParaRPr lang="hr-HR" sz="2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hr-H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ŠTO JE ZA SVE OBLASTI U PROSJEKU RAZLIKA OD </a:t>
            </a: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hr-HR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TRI GODINE ŠKOLOVANJA.</a:t>
            </a:r>
            <a:endParaRPr lang="en-US" sz="28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hr-HR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hr-HR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bs-Latn-BA" sz="2000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endParaRPr lang="bs-Latn-BA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20" y="6061994"/>
            <a:ext cx="1874094" cy="6135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5622" y="5987478"/>
            <a:ext cx="2888411" cy="70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20" y="6058654"/>
            <a:ext cx="2402032" cy="7864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8750" y="5908940"/>
            <a:ext cx="3365284" cy="8230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0808" y="541506"/>
            <a:ext cx="8566386" cy="5367434"/>
          </a:xfrm>
          <a:prstGeom prst="rect">
            <a:avLst/>
          </a:prstGeom>
        </p:spPr>
      </p:pic>
      <p:sp>
        <p:nvSpPr>
          <p:cNvPr id="19" name="TextBox 7"/>
          <p:cNvSpPr txBox="1"/>
          <p:nvPr/>
        </p:nvSpPr>
        <p:spPr>
          <a:xfrm>
            <a:off x="8478982" y="564650"/>
            <a:ext cx="857250" cy="3462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OECD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6073159" y="530300"/>
            <a:ext cx="85725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EU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1" name="TextBox 3"/>
          <p:cNvSpPr txBox="1"/>
          <p:nvPr/>
        </p:nvSpPr>
        <p:spPr>
          <a:xfrm>
            <a:off x="3864275" y="3762736"/>
            <a:ext cx="1011382" cy="436418"/>
          </a:xfrm>
          <a:prstGeom prst="rect">
            <a:avLst/>
          </a:prstGeom>
          <a:solidFill>
            <a:sysClr val="window" lastClr="FFFFFF"/>
          </a:solidFill>
          <a:ln w="25400" cap="rnd" cmpd="sng" algn="ctr">
            <a:solidFill>
              <a:srgbClr val="FFFF00"/>
            </a:solidFill>
            <a:prstDash val="solid"/>
          </a:ln>
          <a:effectLst/>
        </p:spPr>
        <p:txBody>
          <a:bodyPr wrap="square" rtlCol="0" anchor="t">
            <a:noAutofit/>
          </a:bodyPr>
          <a:lstStyle/>
          <a:p>
            <a:pPr algn="just">
              <a:spcAft>
                <a:spcPts val="0"/>
              </a:spcAft>
            </a:pPr>
            <a:r>
              <a:rPr lang="bs-Latn-BA" sz="1700" b="1" dirty="0" smtClean="0">
                <a:solidFill>
                  <a:srgbClr val="4F81B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GB" sz="1700" b="1" dirty="0" err="1" smtClean="0">
                <a:solidFill>
                  <a:srgbClr val="4F81B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BiH</a:t>
            </a:r>
            <a:endParaRPr lang="bs-Latn-BA" sz="17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3103851" y="652675"/>
            <a:ext cx="1052080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Austrija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4114092" y="1699007"/>
            <a:ext cx="1246042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Crna Gora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4875657" y="1127532"/>
            <a:ext cx="968953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Hrvatska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5" name="TextBox 2"/>
          <p:cNvSpPr txBox="1"/>
          <p:nvPr/>
        </p:nvSpPr>
        <p:spPr>
          <a:xfrm>
            <a:off x="6678373" y="492363"/>
            <a:ext cx="1119647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Slovenija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6" name="TextBox 2"/>
          <p:cNvSpPr txBox="1"/>
          <p:nvPr/>
        </p:nvSpPr>
        <p:spPr>
          <a:xfrm>
            <a:off x="7731500" y="1626424"/>
            <a:ext cx="857250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Srbija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7" name="TextBox 2"/>
          <p:cNvSpPr txBox="1"/>
          <p:nvPr/>
        </p:nvSpPr>
        <p:spPr>
          <a:xfrm>
            <a:off x="6501784" y="2436754"/>
            <a:ext cx="1565565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SimSun" panose="02010600030101010101" pitchFamily="2" charset="-122"/>
                <a:cs typeface="Times New Roman" panose="02020603050405020304" pitchFamily="18" charset="0"/>
              </a:rPr>
              <a:t>S. Makedonija</a:t>
            </a:r>
            <a:endParaRPr kumimoji="0" lang="bs-Latn-BA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54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984"/>
          </a:xfrm>
        </p:spPr>
        <p:txBody>
          <a:bodyPr/>
          <a:lstStyle/>
          <a:p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Nivoi postignuća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224" y="5830408"/>
            <a:ext cx="2402032" cy="786452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70224" y="1819564"/>
            <a:ext cx="10454976" cy="44923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PISA također opisuje rezultate učenika po nivoima znanja posebno u svakoj oblasti identifikuje osnovni nivo uspjeha (nivo 2) – on se smatra minimalnim nivoom stručnosti u čitanju, matematici i prirodnim naukama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Za sve tri PISA oblasti, osnovni nivo je onaj na kojem učenici mogu pristupiti zadacima koji zahtijevaju, barem, minimalnu sposobnost i sklonost samostalnom razmišljanju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1819" y="5861624"/>
            <a:ext cx="3365284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091" y="189635"/>
            <a:ext cx="10014527" cy="1029566"/>
          </a:xfrm>
        </p:spPr>
        <p:txBody>
          <a:bodyPr/>
          <a:lstStyle/>
          <a:p>
            <a:pPr algn="ctr"/>
            <a:r>
              <a:rPr lang="bs-Latn-BA" b="1" spc="-50" dirty="0"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Nivoi postignuća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5819" y="1219205"/>
          <a:ext cx="7850908" cy="4559401"/>
        </p:xfrm>
        <a:graphic>
          <a:graphicData uri="http://schemas.openxmlformats.org/drawingml/2006/table">
            <a:tbl>
              <a:tblPr firstRow="1" firstCol="1" bandRow="1"/>
              <a:tblGrid>
                <a:gridCol w="1907046">
                  <a:extLst>
                    <a:ext uri="{9D8B030D-6E8A-4147-A177-3AD203B41FA5}">
                      <a16:colId xmlns:a16="http://schemas.microsoft.com/office/drawing/2014/main" xmlns="" val="2849992028"/>
                    </a:ext>
                  </a:extLst>
                </a:gridCol>
                <a:gridCol w="2129768">
                  <a:extLst>
                    <a:ext uri="{9D8B030D-6E8A-4147-A177-3AD203B41FA5}">
                      <a16:colId xmlns:a16="http://schemas.microsoft.com/office/drawing/2014/main" xmlns="" val="1392599099"/>
                    </a:ext>
                  </a:extLst>
                </a:gridCol>
                <a:gridCol w="2129768">
                  <a:extLst>
                    <a:ext uri="{9D8B030D-6E8A-4147-A177-3AD203B41FA5}">
                      <a16:colId xmlns:a16="http://schemas.microsoft.com/office/drawing/2014/main" xmlns="" val="1999639600"/>
                    </a:ext>
                  </a:extLst>
                </a:gridCol>
                <a:gridCol w="1684326">
                  <a:extLst>
                    <a:ext uri="{9D8B030D-6E8A-4147-A177-3AD203B41FA5}">
                      <a16:colId xmlns:a16="http://schemas.microsoft.com/office/drawing/2014/main" xmlns="" val="3104616298"/>
                    </a:ext>
                  </a:extLst>
                </a:gridCol>
              </a:tblGrid>
              <a:tr h="71203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Nivoi postignuća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Najniži mogući broj bodova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076926"/>
                  </a:ext>
                </a:extLst>
              </a:tr>
              <a:tr h="737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Čitanje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Prirodne nauke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5586775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1c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3885268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1b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2855661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1a (1)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335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2603485"/>
                  </a:ext>
                </a:extLst>
              </a:tr>
              <a:tr h="159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5640997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2543940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484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9643687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700726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607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633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5468852"/>
                  </a:ext>
                </a:extLst>
              </a:tr>
              <a:tr h="368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698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s-Latn-BA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708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905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0634713"/>
                  </a:ext>
                </a:extLst>
              </a:tr>
            </a:tbl>
          </a:graphicData>
        </a:graphic>
      </p:graphicFrame>
      <p:pic>
        <p:nvPicPr>
          <p:cNvPr id="7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83" y="6042439"/>
            <a:ext cx="2024016" cy="6626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9544" y="6043749"/>
            <a:ext cx="2981501" cy="729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792" y="263412"/>
            <a:ext cx="1358128" cy="122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612</Words>
  <Application>Microsoft Office PowerPoint</Application>
  <PresentationFormat>Widescreen</PresentationFormat>
  <Paragraphs>223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SimSun</vt:lpstr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PISA 2018 u Bosni i Herzegovini    </vt:lpstr>
      <vt:lpstr>Uzorak škola</vt:lpstr>
      <vt:lpstr>Struktura testiranja</vt:lpstr>
      <vt:lpstr>Distribucija 15-godišnjaka u BiH prema razredima</vt:lpstr>
      <vt:lpstr>BiH u PISA 2018 -  rezultati  Učenička postignuća</vt:lpstr>
      <vt:lpstr>PowerPoint Presentation</vt:lpstr>
      <vt:lpstr>Nivoi postignuća</vt:lpstr>
      <vt:lpstr>Nivoi postignuća</vt:lpstr>
      <vt:lpstr>PowerPoint Presentation</vt:lpstr>
      <vt:lpstr>Prikaz uspjeha u čitanju</vt:lpstr>
      <vt:lpstr>Prikaz uspjeha u matematici</vt:lpstr>
      <vt:lpstr>Prikaz uspjeha u prirodnim naukama</vt:lpstr>
      <vt:lpstr>Učenici s niskim i visokim rezultatima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PISA</dc:creator>
  <cp:lastModifiedBy>Zaneta Dzumhur</cp:lastModifiedBy>
  <cp:revision>3</cp:revision>
  <dcterms:created xsi:type="dcterms:W3CDTF">2019-12-02T05:57:34Z</dcterms:created>
  <dcterms:modified xsi:type="dcterms:W3CDTF">2019-12-02T10:06:40Z</dcterms:modified>
</cp:coreProperties>
</file>