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92" r:id="rId7"/>
    <p:sldId id="262" r:id="rId8"/>
    <p:sldId id="264" r:id="rId9"/>
    <p:sldId id="274" r:id="rId10"/>
    <p:sldId id="275" r:id="rId11"/>
    <p:sldId id="29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2"/>
  </p:normalViewPr>
  <p:slideViewPr>
    <p:cSldViewPr snapToGrid="0" snapToObjects="1">
      <p:cViewPr varScale="1">
        <p:scale>
          <a:sx n="110" d="100"/>
          <a:sy n="110" d="100"/>
        </p:scale>
        <p:origin x="55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465EB5-BB2F-B049-8D90-7EBFEC999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F243603-8B54-764A-8ABA-45716153E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BA6467-33B8-6146-99A7-BCF574C51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C3D6-AD7E-4842-A787-9703EDFA52B1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58303A-70A2-6E4D-872D-58A48AD44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3EB892-23C6-C84A-9D7A-C8D538DF8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2534-A4B5-6346-819C-B864EC56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435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34D308-F631-AE4C-AD34-A7D1D9F1C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0054880-4153-9443-A234-A62B9D488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51A635-5AA7-AC4E-9071-0DECE2470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C3D6-AD7E-4842-A787-9703EDFA52B1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372C21-623B-4842-B2B2-D29CF3466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B4E56A-489E-6049-9A3F-020970FE3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2534-A4B5-6346-819C-B864EC56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294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F3FD030-CB67-E94A-BA55-64877E3461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7365FD3-4546-5F46-8608-D19C2ACF9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A37BDC-4A50-E743-8C4B-2612152D8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C3D6-AD7E-4842-A787-9703EDFA52B1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C63B6A-E853-CC4B-95E0-323057507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E284581-7863-1143-8007-0A11D3B82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2534-A4B5-6346-819C-B864EC56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30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2DB4D6-B1CA-3B43-B9E9-D1C1EEF00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0AF6CC-1BBB-1F4F-8E5E-C34307EE7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2770B32-4CAF-FC41-A1A0-9A098ED3E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C3D6-AD7E-4842-A787-9703EDFA52B1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9E4E2B-C023-214F-887F-03CDBD82B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8E61DD0-7605-A146-98F8-4EF17EE57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2534-A4B5-6346-819C-B864EC56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3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929B13-E12E-5944-8698-263EE3846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B809D83-CEAA-154B-BD62-4A90D8A0E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47263A-6267-2844-A6E9-673098B2D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C3D6-AD7E-4842-A787-9703EDFA52B1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130074D-9908-AF46-83A5-9561BDAF3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8A2496D-4E94-2541-9A1C-E65BDA94B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2534-A4B5-6346-819C-B864EC56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64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4FC95B-75FB-C646-B513-8016955C7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663EC4-BC65-DD44-A550-7B8EB14660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F37683C-78E8-3148-A55E-330C7CFADA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DD77C47-A2B5-3F4D-A25E-389D21ED8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C3D6-AD7E-4842-A787-9703EDFA52B1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7499DCE-BEAC-FB48-8516-3428CFBD3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7CE59A8-583A-2148-89F8-B8B049EC3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2534-A4B5-6346-819C-B864EC56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35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2A3E6B-62CE-FD47-8DFB-F0A7ECDEF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7F7AD15-79C1-994E-B8C5-32FFAFB5C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6A5E34F-587C-0B4A-94B4-E1746379E0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90F8BB8-7CDF-DF40-BCC3-503C08C0CF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D0C5115-C3C0-4347-AE88-2FF4EB5E5C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9CC2066-8E83-274F-8C45-0506D347B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C3D6-AD7E-4842-A787-9703EDFA52B1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9289615-CCD5-CB40-9AD8-17BE3755F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B33183A-D1C8-6042-B03D-4A526630E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2534-A4B5-6346-819C-B864EC56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6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D2F007-3CD1-764D-AD5C-08C6543C4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AFD1D41-F62C-E246-89D0-0EF58F9C5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C3D6-AD7E-4842-A787-9703EDFA52B1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2F169FB-404C-044B-821D-7F5A1A67D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55A618E-40B8-9342-BEAE-64669906E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2534-A4B5-6346-819C-B864EC56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482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68CC045-FBFE-2B41-97F5-EC752FD0D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C3D6-AD7E-4842-A787-9703EDFA52B1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4758B0D-1529-124F-8E25-9F61E183B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2E01632-5464-8847-9A3E-D11BFCE6D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2534-A4B5-6346-819C-B864EC56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74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C61B39-5932-D64C-ACEB-C63FEFADF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31EAF8-68FE-844E-8EA3-05C07B7C2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07A8B80-07EA-DC4E-AE74-D101CD164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327AEC1-91F0-6444-B482-3B0021850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C3D6-AD7E-4842-A787-9703EDFA52B1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F1BE155-E63F-F142-AE28-F11FFB07E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25446EA-DA26-7844-8FEE-337ABD95A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2534-A4B5-6346-819C-B864EC56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71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F9DBDB-F1C9-7947-9877-07CFD9CCE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C0C5E28-D174-414B-B5C5-C188476846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1A75582-15AE-8A40-80C9-0F274DB64C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C08EB76-1745-8C4C-869A-2126F9347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C3D6-AD7E-4842-A787-9703EDFA52B1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D4204C8-BEBF-DA4C-9A8F-FE325FF9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BCAF326-5F64-9E49-80E7-F055B8D6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2534-A4B5-6346-819C-B864EC56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99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C654153-F0D2-7C4E-9109-0FA69E295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A435826-901C-464A-BEDC-953ED17B4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68193A2-6E8E-7746-BA04-625C3AB7C2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CC3D6-AD7E-4842-A787-9703EDFA52B1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13A985C-3CFE-A143-8851-82BE9D0CAA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30D0F32-11D7-A844-A9A3-454189F932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F2534-A4B5-6346-819C-B864EC56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2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ED5415-18D5-E649-937E-4238AAD616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9ECB32D-C72C-F243-BED0-C62A9308BF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2935" y="2700338"/>
            <a:ext cx="6332113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A35D03C-CBD2-E74A-A9F4-FE20765980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7596"/>
            <a:ext cx="12192000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33" y="5265837"/>
            <a:ext cx="5468813" cy="1336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27934" y="3002131"/>
            <a:ext cx="75242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s-Latn-BA" sz="3000" b="1" i="0" u="none" strike="noStrike" kern="0" cap="none" spc="-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PISA 2018 </a:t>
            </a:r>
            <a:br>
              <a:rPr kumimoji="0" lang="bs-Latn-BA" sz="3000" b="1" i="0" u="none" strike="noStrike" kern="0" cap="none" spc="-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</a:br>
            <a:r>
              <a:rPr kumimoji="0" lang="en-US" sz="3000" b="1" i="0" u="none" strike="noStrike" kern="0" cap="none" spc="-5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Izvje</a:t>
            </a:r>
            <a:r>
              <a:rPr lang="bs-Latn-BA" sz="3000" b="1" kern="0" spc="-5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 pitchFamily="34" charset="0"/>
                <a:ea typeface="+mj-ea"/>
                <a:cs typeface="+mj-cs"/>
              </a:rPr>
              <a:t>šće</a:t>
            </a:r>
            <a:r>
              <a:rPr kumimoji="0" lang="en-US" sz="3000" b="1" i="0" u="none" strike="noStrike" kern="0" cap="none" spc="-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 </a:t>
            </a:r>
            <a:r>
              <a:rPr kumimoji="0" lang="en-US" sz="3000" b="1" i="0" u="none" strike="noStrike" kern="0" cap="none" spc="-5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za</a:t>
            </a:r>
            <a:r>
              <a:rPr kumimoji="0" lang="en-US" sz="3000" b="1" i="0" u="none" strike="noStrike" kern="0" cap="none" spc="-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 </a:t>
            </a:r>
            <a:r>
              <a:rPr kumimoji="0" lang="en-US" sz="3000" b="1" i="0" u="none" strike="noStrike" kern="0" cap="none" spc="-5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Bosnu</a:t>
            </a:r>
            <a:r>
              <a:rPr kumimoji="0" lang="en-US" sz="3000" b="1" i="0" u="none" strike="noStrike" kern="0" cap="none" spc="-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 </a:t>
            </a:r>
            <a:r>
              <a:rPr kumimoji="0" lang="en-US" sz="3000" b="1" i="0" u="none" strike="noStrike" kern="0" cap="none" spc="-5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i</a:t>
            </a:r>
            <a:r>
              <a:rPr kumimoji="0" lang="en-US" sz="3000" b="1" i="0" u="none" strike="noStrike" kern="0" cap="none" spc="-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 </a:t>
            </a:r>
            <a:r>
              <a:rPr kumimoji="0" lang="en-US" sz="3000" b="1" i="0" u="none" strike="noStrike" kern="0" cap="none" spc="-5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Hercegovinu</a:t>
            </a:r>
            <a:endParaRPr kumimoji="0" lang="en-US" sz="30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119116" y="4427741"/>
            <a:ext cx="5717782" cy="838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bs-Latn-BA" sz="2400" b="1" i="0" u="none" strike="noStrike" kern="1200" cap="all" spc="200" normalizeH="0" baseline="0" noProof="0" dirty="0" smtClean="0">
                <a:ln>
                  <a:noFill/>
                </a:ln>
                <a:solidFill>
                  <a:srgbClr val="344068"/>
                </a:solidFill>
                <a:effectLst/>
                <a:uLnTx/>
                <a:uFillTx/>
                <a:latin typeface="Century Gothic" panose="020B0502020202020204" pitchFamily="34" charset="0"/>
              </a:rPr>
              <a:t>           Sarajevo, 3. prosinca</a:t>
            </a:r>
            <a:r>
              <a:rPr kumimoji="0" lang="bs-Latn-BA" sz="2400" b="1" i="0" u="none" strike="noStrike" kern="1200" cap="all" spc="200" normalizeH="0" noProof="0" dirty="0" smtClean="0">
                <a:ln>
                  <a:noFill/>
                </a:ln>
                <a:solidFill>
                  <a:srgbClr val="344068"/>
                </a:solidFill>
                <a:effectLst/>
                <a:uLnTx/>
                <a:uFillTx/>
                <a:latin typeface="Century Gothic" panose="020B0502020202020204" pitchFamily="34" charset="0"/>
              </a:rPr>
              <a:t> </a:t>
            </a:r>
            <a:r>
              <a:rPr kumimoji="0" lang="bs-Latn-BA" sz="2400" b="1" i="0" u="none" strike="noStrike" kern="1200" cap="all" spc="200" normalizeH="0" baseline="0" noProof="0" dirty="0" smtClean="0">
                <a:ln>
                  <a:noFill/>
                </a:ln>
                <a:solidFill>
                  <a:srgbClr val="344068"/>
                </a:solidFill>
                <a:effectLst/>
                <a:uLnTx/>
                <a:uFillTx/>
                <a:latin typeface="Century Gothic" panose="020B0502020202020204" pitchFamily="34" charset="0"/>
              </a:rPr>
              <a:t>2019.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bs-Latn-BA" sz="2400" b="1" i="0" u="none" strike="noStrike" kern="1200" cap="all" spc="200" normalizeH="0" baseline="0" noProof="0" dirty="0" smtClean="0">
                <a:ln>
                  <a:noFill/>
                </a:ln>
                <a:solidFill>
                  <a:srgbClr val="344068"/>
                </a:solidFill>
                <a:effectLst/>
                <a:uLnTx/>
                <a:uFillTx/>
                <a:latin typeface="Calibri Light" panose="020F0302020204030204"/>
              </a:rPr>
              <a:t>                                                                                                                          </a:t>
            </a:r>
            <a:r>
              <a:rPr kumimoji="0" lang="bs-Latn-BA" sz="2400" b="1" i="0" u="none" strike="noStrike" kern="1200" cap="all" spc="200" normalizeH="0" noProof="0" dirty="0" smtClean="0">
                <a:ln>
                  <a:noFill/>
                </a:ln>
                <a:solidFill>
                  <a:srgbClr val="344068"/>
                </a:solidFill>
                <a:effectLst/>
                <a:uLnTx/>
                <a:uFillTx/>
                <a:latin typeface="Calibri Light" panose="020F0302020204030204"/>
              </a:rPr>
              <a:t>                                             </a:t>
            </a:r>
            <a:r>
              <a:rPr lang="bs-Latn-BA" b="1" dirty="0" smtClean="0">
                <a:solidFill>
                  <a:srgbClr val="344068"/>
                </a:solidFill>
                <a:latin typeface="Century Gothic" panose="020B0502020202020204" pitchFamily="34" charset="0"/>
              </a:rPr>
              <a:t>maja stojkić</a:t>
            </a:r>
            <a:endParaRPr kumimoji="0" lang="bs-Latn-BA" sz="2400" b="1" i="0" u="none" strike="noStrike" kern="1200" cap="all" spc="200" normalizeH="0" baseline="0" noProof="0" dirty="0">
              <a:ln>
                <a:noFill/>
              </a:ln>
              <a:solidFill>
                <a:srgbClr val="344068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74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7922"/>
            <a:ext cx="10515600" cy="5005815"/>
          </a:xfrm>
        </p:spPr>
        <p:txBody>
          <a:bodyPr numCol="2">
            <a:normAutofit/>
          </a:bodyPr>
          <a:lstStyle/>
          <a:p>
            <a:r>
              <a:rPr lang="hr-HR" dirty="0"/>
              <a:t>Međunarodni partneri:</a:t>
            </a:r>
          </a:p>
          <a:p>
            <a:pPr marL="0" indent="0">
              <a:buNone/>
            </a:pPr>
            <a:r>
              <a:rPr lang="hr-HR" dirty="0" smtClean="0"/>
              <a:t>           </a:t>
            </a:r>
            <a:r>
              <a:rPr lang="hr-HR" dirty="0"/>
              <a:t>Delegacija EU u BiH</a:t>
            </a:r>
          </a:p>
          <a:p>
            <a:pPr marL="0" indent="0">
              <a:buNone/>
            </a:pPr>
            <a:r>
              <a:rPr lang="hr-HR" dirty="0"/>
              <a:t>        </a:t>
            </a:r>
            <a:r>
              <a:rPr lang="hr-HR" dirty="0" smtClean="0"/>
              <a:t>   </a:t>
            </a:r>
            <a:r>
              <a:rPr lang="hr-HR" dirty="0"/>
              <a:t>Misija OSCE u BiH</a:t>
            </a:r>
          </a:p>
          <a:p>
            <a:pPr marL="0" indent="0">
              <a:buNone/>
            </a:pPr>
            <a:r>
              <a:rPr lang="hr-HR" dirty="0"/>
              <a:t>         </a:t>
            </a:r>
            <a:r>
              <a:rPr lang="hr-HR" dirty="0" smtClean="0"/>
              <a:t>  UNICEF </a:t>
            </a:r>
            <a:r>
              <a:rPr lang="hr-HR" dirty="0"/>
              <a:t>ured u BiH</a:t>
            </a:r>
          </a:p>
          <a:p>
            <a:pPr marL="0" indent="0">
              <a:buNone/>
            </a:pPr>
            <a:r>
              <a:rPr lang="hr-HR" dirty="0"/>
              <a:t>         </a:t>
            </a:r>
            <a:r>
              <a:rPr lang="hr-HR" dirty="0" smtClean="0"/>
              <a:t>  Save </a:t>
            </a:r>
            <a:r>
              <a:rPr lang="hr-HR" dirty="0"/>
              <a:t>the Children Int.</a:t>
            </a:r>
          </a:p>
          <a:p>
            <a:pPr marL="0" indent="0">
              <a:buNone/>
            </a:pPr>
            <a:r>
              <a:rPr lang="hr-HR" dirty="0"/>
              <a:t>         </a:t>
            </a:r>
            <a:r>
              <a:rPr lang="hr-HR" dirty="0" smtClean="0"/>
              <a:t>  Fond </a:t>
            </a:r>
            <a:r>
              <a:rPr lang="hr-HR" dirty="0"/>
              <a:t>otvoreno društvo</a:t>
            </a:r>
          </a:p>
          <a:p>
            <a:pPr marL="0" indent="0">
              <a:buNone/>
            </a:pPr>
            <a:r>
              <a:rPr lang="hr-HR" dirty="0"/>
              <a:t>         </a:t>
            </a:r>
            <a:r>
              <a:rPr lang="hr-HR" dirty="0" smtClean="0"/>
              <a:t>  GIZ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         </a:t>
            </a:r>
            <a:r>
              <a:rPr lang="hr-HR" dirty="0" smtClean="0"/>
              <a:t>  JICA</a:t>
            </a:r>
            <a:endParaRPr lang="hr-HR" dirty="0"/>
          </a:p>
          <a:p>
            <a:pPr marL="0" indent="0">
              <a:buNone/>
            </a:pPr>
            <a:r>
              <a:rPr lang="hr-HR"/>
              <a:t>         </a:t>
            </a:r>
            <a:r>
              <a:rPr lang="hr-HR" smtClean="0"/>
              <a:t>  KulturKontakt </a:t>
            </a:r>
            <a:r>
              <a:rPr lang="hr-HR" dirty="0" smtClean="0"/>
              <a:t>Austria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Veleposlanstvo SAD u BiH</a:t>
            </a:r>
          </a:p>
          <a:p>
            <a:pPr marL="0" indent="0">
              <a:buNone/>
            </a:pPr>
            <a:r>
              <a:rPr lang="hr-HR" dirty="0"/>
              <a:t>Veleposlanstvo Kraljevine Norveške u BiH</a:t>
            </a:r>
          </a:p>
          <a:p>
            <a:pPr marL="0" indent="0">
              <a:buNone/>
            </a:pPr>
            <a:r>
              <a:rPr lang="hr-HR" dirty="0"/>
              <a:t>Veleposlanstvo Japana u BiH</a:t>
            </a:r>
          </a:p>
          <a:p>
            <a:pPr marL="0" indent="0">
              <a:buNone/>
            </a:pPr>
            <a:r>
              <a:rPr lang="hr-HR" dirty="0"/>
              <a:t>Veleposlanstvo SR Njemačke u BiH</a:t>
            </a:r>
          </a:p>
          <a:p>
            <a:pPr marL="0" indent="0">
              <a:buNone/>
            </a:pPr>
            <a:r>
              <a:rPr lang="hr-HR" dirty="0"/>
              <a:t>Veleposlanstvo </a:t>
            </a:r>
            <a:r>
              <a:rPr lang="hr-HR" dirty="0" smtClean="0"/>
              <a:t>Švicarske Konfederacije u </a:t>
            </a:r>
            <a:r>
              <a:rPr lang="hr-HR" dirty="0"/>
              <a:t>BiH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799" y="5783737"/>
            <a:ext cx="2402032" cy="7864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4968" y="5747158"/>
            <a:ext cx="3365284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27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60965"/>
          </a:xfrm>
        </p:spPr>
        <p:txBody>
          <a:bodyPr/>
          <a:lstStyle/>
          <a:p>
            <a:pPr algn="ctr"/>
            <a:r>
              <a:rPr lang="bs-Latn-BA" b="1" i="1" dirty="0" smtClean="0"/>
              <a:t>„Nema većeg mraka od neznanja“ </a:t>
            </a:r>
            <a:br>
              <a:rPr lang="bs-Latn-BA" b="1" i="1" dirty="0" smtClean="0"/>
            </a:br>
            <a:r>
              <a:rPr lang="bs-Latn-BA" b="1" i="1" dirty="0" smtClean="0"/>
              <a:t>(W. Shakespeare)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bs-Latn-BA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bs-Latn-BA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bs-Latn-BA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bs-Latn-BA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bs-Latn-BA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s-Latn-BA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Hvala na pozornosti!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536" y="5918674"/>
            <a:ext cx="2402032" cy="7864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6716" y="6034969"/>
            <a:ext cx="3365284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78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FCB18F-CC5A-DC4C-910F-C64A89BB9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sz="3600" b="1" spc="-50" dirty="0" smtClean="0">
                <a:solidFill>
                  <a:prstClr val="black"/>
                </a:solidFill>
              </a:rPr>
              <a:t>Agencija za predškolsko, osnovno i srednje obrazovanje</a:t>
            </a:r>
            <a:br>
              <a:rPr lang="bs-Latn-BA" sz="3600" b="1" spc="-50" dirty="0" smtClean="0">
                <a:solidFill>
                  <a:prstClr val="black"/>
                </a:solidFill>
              </a:rPr>
            </a:br>
            <a:r>
              <a:rPr lang="bs-Latn-BA" sz="3600" b="1" spc="-50" dirty="0" smtClean="0">
                <a:solidFill>
                  <a:prstClr val="black"/>
                </a:solidFill>
              </a:rPr>
              <a:t>(2009.-2019.)</a:t>
            </a:r>
            <a:endParaRPr lang="en-US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5E7E315A-8034-5D4E-92ED-C5A2C37127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1673" y="2099256"/>
            <a:ext cx="10362127" cy="3616538"/>
          </a:xfr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7C38E39-0C25-2340-8481-B0D3D88440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1717856"/>
            <a:ext cx="6096000" cy="3429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21345BF-2585-DE4F-BE0D-F5702F3649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100" y="6123272"/>
            <a:ext cx="2403427" cy="78349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840DAA7-F8CE-704F-BC4A-BD47943CC4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28082" y="5974343"/>
            <a:ext cx="3363918" cy="822697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1466396"/>
            <a:ext cx="10515600" cy="4351338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s-Latn-BA" dirty="0" smtClean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bs-Latn-BA" dirty="0" smtClean="0">
                <a:latin typeface="Century Gothic" panose="020B0502020202020204" pitchFamily="34" charset="0"/>
              </a:rPr>
              <a:t>- Zakon o Agenciji za predškolsko, osnovno i srednje obrazovanje (Sl.glasnik BiH</a:t>
            </a:r>
          </a:p>
          <a:p>
            <a:pPr>
              <a:lnSpc>
                <a:spcPct val="100000"/>
              </a:lnSpc>
            </a:pPr>
            <a:r>
              <a:rPr lang="bs-Latn-BA" dirty="0">
                <a:latin typeface="Century Gothic" panose="020B0502020202020204" pitchFamily="34" charset="0"/>
              </a:rPr>
              <a:t> </a:t>
            </a:r>
            <a:r>
              <a:rPr lang="bs-Latn-BA" dirty="0" smtClean="0">
                <a:latin typeface="Century Gothic" panose="020B0502020202020204" pitchFamily="34" charset="0"/>
              </a:rPr>
              <a:t> 88/07)</a:t>
            </a:r>
          </a:p>
          <a:p>
            <a:pPr>
              <a:lnSpc>
                <a:spcPct val="100000"/>
              </a:lnSpc>
            </a:pPr>
            <a:r>
              <a:rPr lang="bs-Latn-BA" dirty="0" smtClean="0">
                <a:latin typeface="Century Gothic" panose="020B0502020202020204" pitchFamily="34" charset="0"/>
              </a:rPr>
              <a:t>- Odluka Vijeća ministara BiH o početku rada i utvrđivanju sjedišta Agencije za</a:t>
            </a:r>
          </a:p>
          <a:p>
            <a:pPr>
              <a:lnSpc>
                <a:spcPct val="100000"/>
              </a:lnSpc>
            </a:pPr>
            <a:r>
              <a:rPr lang="bs-Latn-BA" dirty="0">
                <a:latin typeface="Century Gothic" panose="020B0502020202020204" pitchFamily="34" charset="0"/>
              </a:rPr>
              <a:t> </a:t>
            </a:r>
            <a:r>
              <a:rPr lang="bs-Latn-BA" dirty="0" smtClean="0">
                <a:latin typeface="Century Gothic" panose="020B0502020202020204" pitchFamily="34" charset="0"/>
              </a:rPr>
              <a:t>  predškolsko, osnovno i srednje obrazovanje (Sl.glasnik BiH 8/08)</a:t>
            </a:r>
          </a:p>
          <a:p>
            <a:pPr>
              <a:lnSpc>
                <a:spcPct val="100000"/>
              </a:lnSpc>
            </a:pPr>
            <a:r>
              <a:rPr lang="bs-Latn-BA" dirty="0" smtClean="0">
                <a:latin typeface="Century Gothic" panose="020B0502020202020204" pitchFamily="34" charset="0"/>
              </a:rPr>
              <a:t>- Agencija je nadležna za </a:t>
            </a:r>
            <a:r>
              <a:rPr lang="bs-Latn-BA" b="1" dirty="0" smtClean="0">
                <a:latin typeface="Century Gothic" panose="020B0502020202020204" pitchFamily="34" charset="0"/>
              </a:rPr>
              <a:t>uspostavljanje standarda znanja, ocjenjivanje postignutih</a:t>
            </a:r>
          </a:p>
          <a:p>
            <a:pPr>
              <a:lnSpc>
                <a:spcPct val="100000"/>
              </a:lnSpc>
            </a:pPr>
            <a:r>
              <a:rPr lang="bs-Latn-BA" b="1" dirty="0">
                <a:latin typeface="Century Gothic" panose="020B0502020202020204" pitchFamily="34" charset="0"/>
              </a:rPr>
              <a:t> </a:t>
            </a:r>
            <a:r>
              <a:rPr lang="bs-Latn-BA" b="1" dirty="0" smtClean="0">
                <a:latin typeface="Century Gothic" panose="020B0502020202020204" pitchFamily="34" charset="0"/>
              </a:rPr>
              <a:t> rezultata i razvoj zajedničkog jezgra nastavnih planova i programa u predškolskom,</a:t>
            </a:r>
          </a:p>
          <a:p>
            <a:pPr>
              <a:lnSpc>
                <a:spcPct val="100000"/>
              </a:lnSpc>
            </a:pPr>
            <a:r>
              <a:rPr lang="bs-Latn-BA" b="1" dirty="0">
                <a:latin typeface="Century Gothic" panose="020B0502020202020204" pitchFamily="34" charset="0"/>
              </a:rPr>
              <a:t> </a:t>
            </a:r>
            <a:r>
              <a:rPr lang="bs-Latn-BA" b="1" dirty="0" smtClean="0">
                <a:latin typeface="Century Gothic" panose="020B0502020202020204" pitchFamily="34" charset="0"/>
              </a:rPr>
              <a:t> osnovnom i srednjem obrazovanju</a:t>
            </a:r>
            <a:r>
              <a:rPr lang="bs-Latn-BA" dirty="0" smtClean="0">
                <a:latin typeface="Century Gothic" panose="020B0502020202020204" pitchFamily="34" charset="0"/>
              </a:rPr>
              <a:t>, kao i za druge stručne poslove u oblasti</a:t>
            </a:r>
          </a:p>
          <a:p>
            <a:pPr>
              <a:lnSpc>
                <a:spcPct val="100000"/>
              </a:lnSpc>
            </a:pPr>
            <a:r>
              <a:rPr lang="bs-Latn-BA" dirty="0">
                <a:latin typeface="Century Gothic" panose="020B0502020202020204" pitchFamily="34" charset="0"/>
              </a:rPr>
              <a:t> </a:t>
            </a:r>
            <a:r>
              <a:rPr lang="bs-Latn-BA" dirty="0" smtClean="0">
                <a:latin typeface="Century Gothic" panose="020B0502020202020204" pitchFamily="34" charset="0"/>
              </a:rPr>
              <a:t> standarda znanja i ocjenjivanja kvaliteta koji su određeni posebnim zakonima i</a:t>
            </a:r>
          </a:p>
          <a:p>
            <a:pPr>
              <a:lnSpc>
                <a:spcPct val="100000"/>
              </a:lnSpc>
            </a:pPr>
            <a:r>
              <a:rPr lang="bs-Latn-BA" dirty="0">
                <a:latin typeface="Century Gothic" panose="020B0502020202020204" pitchFamily="34" charset="0"/>
              </a:rPr>
              <a:t> </a:t>
            </a:r>
            <a:r>
              <a:rPr lang="bs-Latn-BA" dirty="0" smtClean="0">
                <a:latin typeface="Century Gothic" panose="020B0502020202020204" pitchFamily="34" charset="0"/>
              </a:rPr>
              <a:t> drugim propisima.</a:t>
            </a:r>
          </a:p>
          <a:p>
            <a:endParaRPr lang="bs-Latn-BA" dirty="0" smtClean="0">
              <a:latin typeface="Century Gothic" panose="020B0502020202020204" pitchFamily="34" charset="0"/>
            </a:endParaRPr>
          </a:p>
          <a:p>
            <a:endParaRPr lang="bs-Latn-BA" dirty="0" smtClean="0">
              <a:latin typeface="Century Gothic" panose="020B0502020202020204" pitchFamily="34" charset="0"/>
            </a:endParaRPr>
          </a:p>
          <a:p>
            <a:endParaRPr lang="bs-Latn-BA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3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FCB18F-CC5A-DC4C-910F-C64A89BB9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363" y="64066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bs-Latn-BA" sz="3200" b="1" dirty="0" smtClean="0"/>
              <a:t>Sjedište Agencije u Mostaru</a:t>
            </a:r>
            <a:br>
              <a:rPr lang="bs-Latn-BA" sz="3200" b="1" dirty="0" smtClean="0"/>
            </a:br>
            <a:r>
              <a:rPr lang="bs-Latn-BA" sz="3200" b="1" dirty="0" smtClean="0"/>
              <a:t>Odjel za razvoj ZJ u predškolskom, osnovnom i srednjem obrazovanju</a:t>
            </a:r>
            <a:endParaRPr lang="en-US" sz="32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555FE86-C814-7C49-8CEA-68353038DD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" y="6123272"/>
            <a:ext cx="2403427" cy="7834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022F0F7-836F-C141-B818-37EE1564BC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8082" y="5974343"/>
            <a:ext cx="3363918" cy="82269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3707"/>
            <a:ext cx="10515600" cy="4640239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endParaRPr lang="hr-HR" dirty="0"/>
          </a:p>
          <a:p>
            <a:pPr lvl="0"/>
            <a:r>
              <a:rPr lang="hr-HR" sz="7200" dirty="0" smtClean="0"/>
              <a:t>ZJCRP </a:t>
            </a:r>
            <a:r>
              <a:rPr lang="hr-HR" sz="7200" dirty="0"/>
              <a:t>za predškolski odgoj i obrazovanje definirana na ishodima učenja </a:t>
            </a:r>
            <a:endParaRPr lang="hr-HR" sz="7200" dirty="0" smtClean="0"/>
          </a:p>
          <a:p>
            <a:pPr lvl="0"/>
            <a:r>
              <a:rPr lang="hr-HR" sz="7200" dirty="0" smtClean="0"/>
              <a:t>ZJNPP za jezično-komunikacijsko područje definirana na ishodima učenja</a:t>
            </a:r>
          </a:p>
          <a:p>
            <a:pPr marL="0" lvl="0" indent="0">
              <a:buNone/>
            </a:pPr>
            <a:r>
              <a:rPr lang="hr-HR" sz="7200" dirty="0"/>
              <a:t> </a:t>
            </a:r>
            <a:r>
              <a:rPr lang="hr-HR" sz="7200" dirty="0" smtClean="0"/>
              <a:t>                ZJNPP za materinski jezik</a:t>
            </a:r>
          </a:p>
          <a:p>
            <a:pPr marL="0" lvl="0" indent="0">
              <a:buNone/>
            </a:pPr>
            <a:r>
              <a:rPr lang="hr-HR" sz="7200" dirty="0"/>
              <a:t> </a:t>
            </a:r>
            <a:r>
              <a:rPr lang="hr-HR" sz="7200" dirty="0" smtClean="0"/>
              <a:t>                ZJNPP za strane jezike</a:t>
            </a:r>
          </a:p>
          <a:p>
            <a:pPr lvl="0"/>
            <a:r>
              <a:rPr lang="hr-HR" sz="7200" dirty="0" smtClean="0"/>
              <a:t>ZJNPP za matematičko područje definirana na ishodima učenja</a:t>
            </a:r>
          </a:p>
          <a:p>
            <a:pPr lvl="0"/>
            <a:r>
              <a:rPr lang="hr-HR" sz="7200" dirty="0" smtClean="0"/>
              <a:t>ZJNPP za prirodoslovlje definirana na ishodima učenja</a:t>
            </a:r>
          </a:p>
          <a:p>
            <a:pPr marL="0" lvl="0" indent="0">
              <a:buNone/>
            </a:pPr>
            <a:r>
              <a:rPr lang="hr-HR" sz="7200" dirty="0"/>
              <a:t> </a:t>
            </a:r>
            <a:r>
              <a:rPr lang="hr-HR" sz="7200" dirty="0" smtClean="0"/>
              <a:t>                ZJNPP za kemiju</a:t>
            </a:r>
          </a:p>
          <a:p>
            <a:pPr marL="0" lvl="0" indent="0">
              <a:buNone/>
            </a:pPr>
            <a:r>
              <a:rPr lang="hr-HR" sz="7200" dirty="0"/>
              <a:t> </a:t>
            </a:r>
            <a:r>
              <a:rPr lang="hr-HR" sz="7200" dirty="0" smtClean="0"/>
              <a:t>                ZJNPP za fiziku</a:t>
            </a:r>
          </a:p>
          <a:p>
            <a:pPr marL="0" lvl="0" indent="0">
              <a:buNone/>
            </a:pPr>
            <a:r>
              <a:rPr lang="hr-HR" sz="7200" dirty="0"/>
              <a:t> </a:t>
            </a:r>
            <a:r>
              <a:rPr lang="hr-HR" sz="7200" dirty="0" smtClean="0"/>
              <a:t>                ZJNPP za moju okolinu, prirodu i društvo, prirodu i biologiju</a:t>
            </a:r>
          </a:p>
          <a:p>
            <a:pPr marL="0" lvl="0" indent="0">
              <a:buNone/>
            </a:pPr>
            <a:r>
              <a:rPr lang="hr-HR" sz="7200" dirty="0"/>
              <a:t> </a:t>
            </a:r>
            <a:r>
              <a:rPr lang="hr-HR" sz="7200" dirty="0" smtClean="0"/>
              <a:t>                ZJNPP za moju okolinu, prirodu i društvo, društvo i geografiju</a:t>
            </a:r>
          </a:p>
          <a:p>
            <a:pPr lvl="0"/>
            <a:r>
              <a:rPr lang="hr-HR" sz="7200" dirty="0"/>
              <a:t> </a:t>
            </a:r>
            <a:r>
              <a:rPr lang="hr-HR" sz="7200" dirty="0" smtClean="0"/>
              <a:t>ZJNPP za društveno-humanističko područje definirana na ishodima učenja</a:t>
            </a:r>
          </a:p>
          <a:p>
            <a:pPr marL="0" lvl="0" indent="0">
              <a:buNone/>
            </a:pPr>
            <a:r>
              <a:rPr lang="hr-HR" sz="7200" dirty="0"/>
              <a:t> </a:t>
            </a:r>
            <a:r>
              <a:rPr lang="hr-HR" sz="7200" dirty="0" smtClean="0"/>
              <a:t>                ZJNPP za povijest</a:t>
            </a:r>
          </a:p>
          <a:p>
            <a:pPr marL="0" lvl="0" indent="0">
              <a:buNone/>
            </a:pPr>
            <a:r>
              <a:rPr lang="hr-HR" sz="7200" dirty="0"/>
              <a:t> </a:t>
            </a:r>
            <a:r>
              <a:rPr lang="hr-HR" sz="7200" dirty="0" smtClean="0"/>
              <a:t>                ZJNPP za </a:t>
            </a:r>
            <a:r>
              <a:rPr lang="hr-HR" sz="7200" dirty="0"/>
              <a:t>građansko obrazovanje (građanski odgoj i obrazovanje, demokracija i ljudska prava, politika </a:t>
            </a:r>
            <a:r>
              <a:rPr lang="hr-HR" sz="7200" dirty="0" smtClean="0"/>
              <a:t>i</a:t>
            </a:r>
          </a:p>
          <a:p>
            <a:pPr marL="0" lvl="0" indent="0">
              <a:buNone/>
            </a:pPr>
            <a:r>
              <a:rPr lang="hr-HR" sz="7200" dirty="0"/>
              <a:t> </a:t>
            </a:r>
            <a:r>
              <a:rPr lang="hr-HR" sz="7200" dirty="0" smtClean="0"/>
              <a:t>                građansko društvo</a:t>
            </a:r>
            <a:r>
              <a:rPr lang="hr-HR" sz="7200" dirty="0"/>
              <a:t>, gospodarstvo, politika i privreda, demokracija i ljudska kultura) </a:t>
            </a:r>
            <a:endParaRPr lang="hr-HR" sz="7200" dirty="0" smtClean="0"/>
          </a:p>
          <a:p>
            <a:pPr marL="0" lvl="0" indent="0">
              <a:buNone/>
            </a:pPr>
            <a:endParaRPr lang="hr-HR" dirty="0" smtClean="0"/>
          </a:p>
          <a:p>
            <a:pPr lvl="0"/>
            <a:endParaRPr lang="hr-BA" dirty="0"/>
          </a:p>
          <a:p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8317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8C62C10-F256-2442-B0ED-5879F2412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" y="6123272"/>
            <a:ext cx="2403427" cy="7834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F5D31CD-D100-504D-8896-BBB367D5DB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8082" y="5974343"/>
            <a:ext cx="3363918" cy="822697"/>
          </a:xfrm>
          <a:prstGeom prst="rect">
            <a:avLst/>
          </a:prstGeom>
        </p:spPr>
      </p:pic>
      <p:sp>
        <p:nvSpPr>
          <p:cNvPr id="9" name="Content Placeholder 7"/>
          <p:cNvSpPr txBox="1">
            <a:spLocks/>
          </p:cNvSpPr>
          <p:nvPr/>
        </p:nvSpPr>
        <p:spPr>
          <a:xfrm>
            <a:off x="914400" y="791571"/>
            <a:ext cx="10241280" cy="472804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None/>
              <a:tabLst/>
              <a:defRPr/>
            </a:pPr>
            <a:r>
              <a:rPr kumimoji="0" lang="bs-Latn-BA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6287"/>
            <a:ext cx="10515600" cy="5180676"/>
          </a:xfrm>
        </p:spPr>
        <p:txBody>
          <a:bodyPr>
            <a:normAutofit/>
          </a:bodyPr>
          <a:lstStyle/>
          <a:p>
            <a:endParaRPr lang="hr-HR" sz="1800" dirty="0" smtClean="0"/>
          </a:p>
          <a:p>
            <a:r>
              <a:rPr lang="hr-HR" sz="1800" dirty="0" smtClean="0"/>
              <a:t>ZJNPP za tehniku i informacijske tehnologije definirana na ishodima učenja</a:t>
            </a:r>
          </a:p>
          <a:p>
            <a:pPr marL="0" indent="0">
              <a:buNone/>
            </a:pPr>
            <a:r>
              <a:rPr lang="hr-HR" sz="1800" dirty="0"/>
              <a:t> </a:t>
            </a:r>
            <a:r>
              <a:rPr lang="hr-HR" sz="1800" dirty="0" smtClean="0"/>
              <a:t>                        ZJNPP za tehničku kulturu</a:t>
            </a:r>
          </a:p>
          <a:p>
            <a:pPr marL="0" indent="0">
              <a:buNone/>
            </a:pPr>
            <a:r>
              <a:rPr lang="hr-HR" sz="1800"/>
              <a:t> </a:t>
            </a:r>
            <a:r>
              <a:rPr lang="hr-HR" sz="1800" smtClean="0"/>
              <a:t>                        ZJNPP za informatiku</a:t>
            </a:r>
            <a:endParaRPr lang="hr-HR" sz="1800" dirty="0" smtClean="0"/>
          </a:p>
          <a:p>
            <a:r>
              <a:rPr lang="hr-HR" sz="1800" dirty="0" smtClean="0"/>
              <a:t>ZJNPP za umjetničko područje definirana na ishodima učenja</a:t>
            </a:r>
          </a:p>
          <a:p>
            <a:r>
              <a:rPr lang="hr-HR" sz="1800" dirty="0" smtClean="0"/>
              <a:t>ZJNPP za tjelesno i zdravstveno područje definirana na ishodima učenja</a:t>
            </a:r>
          </a:p>
          <a:p>
            <a:r>
              <a:rPr lang="hr-HR" sz="1800" dirty="0" smtClean="0"/>
              <a:t>ZJNPP za kroskurikularno i međupredmetno područje definirana na ishodima učenja (antikorupcija, poduzetništvo, karijerna orijentacija)</a:t>
            </a:r>
          </a:p>
          <a:p>
            <a:pPr marL="0" indent="0">
              <a:buNone/>
            </a:pPr>
            <a:endParaRPr lang="hr-HR" sz="1800" dirty="0" smtClean="0"/>
          </a:p>
          <a:p>
            <a:r>
              <a:rPr lang="hr-HR" sz="1800" u="sng" dirty="0" smtClean="0"/>
              <a:t>Smjernice</a:t>
            </a:r>
            <a:r>
              <a:rPr lang="hr-HR" sz="1800" dirty="0" smtClean="0"/>
              <a:t> za provedbu zajedničke jezgre definirane na ishodima učenja</a:t>
            </a:r>
          </a:p>
          <a:p>
            <a:r>
              <a:rPr lang="hr-HR" sz="1800" u="sng" dirty="0" smtClean="0"/>
              <a:t>Smjernice</a:t>
            </a:r>
            <a:r>
              <a:rPr lang="hr-HR" sz="1800" dirty="0" smtClean="0"/>
              <a:t> za provedbu ZJNPP za kroskurikularno i međupredmetno područje definirano na ishodima učenja</a:t>
            </a:r>
          </a:p>
          <a:p>
            <a:r>
              <a:rPr lang="hr-HR" sz="1800" u="sng" dirty="0" smtClean="0"/>
              <a:t>Smjernice</a:t>
            </a:r>
            <a:r>
              <a:rPr lang="hr-HR" sz="1800" dirty="0" smtClean="0"/>
              <a:t> za provedbu ishoda učenja u inkluzivnom obrazovanju (aktivnosti u tijeku)</a:t>
            </a:r>
          </a:p>
          <a:p>
            <a:pPr marL="0" indent="0">
              <a:buNone/>
            </a:pPr>
            <a:endParaRPr lang="hr-HR" sz="1800" dirty="0" smtClean="0"/>
          </a:p>
          <a:p>
            <a:r>
              <a:rPr lang="hr-HR" sz="1800" dirty="0" smtClean="0"/>
              <a:t>Metodološka obuka stručnjaka za implementaciju ZJNPP definirane na ishodima učenja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353679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900" b="1" dirty="0" smtClean="0"/>
              <a:t>Područna jedinica Sarajevo</a:t>
            </a:r>
            <a:br>
              <a:rPr lang="hr-HR" sz="2900" b="1" dirty="0" smtClean="0"/>
            </a:br>
            <a:r>
              <a:rPr lang="hr-HR" sz="2900" b="1" dirty="0" smtClean="0"/>
              <a:t>Odjel za standarde znanja učeničkih postignuća i ocjenjivanje rezultata u predškolskom, osnovnom i srednjem obrazovanju</a:t>
            </a:r>
            <a:endParaRPr lang="en-US" sz="2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800" dirty="0"/>
              <a:t>Standardi učeničkih postignuća za 3. i 6. razred osnovne škole iz predmeta bosanski jezik, hrvatski jezik, srpski jezik, matematika i prirodne znanosti </a:t>
            </a:r>
          </a:p>
          <a:p>
            <a:r>
              <a:rPr lang="hr-HR" sz="1800" dirty="0" smtClean="0"/>
              <a:t>Postavljanje mjerila u funkciji reforme devetogodišnjeg osnovnog obrazovanja - Benchmarking</a:t>
            </a:r>
          </a:p>
          <a:p>
            <a:r>
              <a:rPr lang="hr-HR" sz="1800" dirty="0" smtClean="0"/>
              <a:t>Standardi kvaliteta rada u predškolskom odgoju i obrazovanju (6 standarda)</a:t>
            </a:r>
          </a:p>
          <a:p>
            <a:r>
              <a:rPr lang="hr-HR" sz="1800" dirty="0" smtClean="0"/>
              <a:t>Mapiranje u predškolskom odgoju i obrazovanju </a:t>
            </a:r>
          </a:p>
          <a:p>
            <a:pPr marL="0" indent="0">
              <a:buNone/>
            </a:pPr>
            <a:r>
              <a:rPr lang="hr-HR" sz="1800" dirty="0"/>
              <a:t> </a:t>
            </a:r>
            <a:r>
              <a:rPr lang="hr-HR" sz="1800" dirty="0" smtClean="0"/>
              <a:t>                   Istraživanje i izvješće o implementaciji Okvirnog zakona o predškolskom odgoju i obrazovanju u BiH</a:t>
            </a:r>
          </a:p>
          <a:p>
            <a:r>
              <a:rPr lang="hr-HR" sz="1800" dirty="0"/>
              <a:t>I</a:t>
            </a:r>
            <a:r>
              <a:rPr lang="hr-HR" sz="1800" dirty="0" smtClean="0"/>
              <a:t>straživanje i publikacija „Kvalitet predškolskog odgoja i obrazovanja u BiH”</a:t>
            </a:r>
          </a:p>
          <a:p>
            <a:r>
              <a:rPr lang="hr-HR" sz="1800" dirty="0" smtClean="0"/>
              <a:t>Analiza potreba odgojitelja za stalnim stručnim usavršavanjem i profesionalnim razvojem</a:t>
            </a:r>
          </a:p>
          <a:p>
            <a:r>
              <a:rPr lang="hr-HR" sz="1800" dirty="0" smtClean="0"/>
              <a:t>Instrumentarij za vrednovanje i samovrednovanje kvaliteta rada osnovnih škola (Interkulturalno i inkluzivno obrazovanje i Akcijski plan) i Etički kodeks za osnovne škole u BiH</a:t>
            </a:r>
          </a:p>
          <a:p>
            <a:r>
              <a:rPr lang="hr-HR" sz="1800" dirty="0" smtClean="0"/>
              <a:t>Model za unapređenje sustava kontinuiranog profesionalnog razvoja odgojitelja, nastavnika i stručnih suradnika u BiH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8750" y="5870852"/>
            <a:ext cx="3365284" cy="82303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220" y="5889142"/>
            <a:ext cx="2402032" cy="7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46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8299"/>
            <a:ext cx="10515600" cy="4244453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Međunarodna istraživanja: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PISA (Programme for International Student Assessment)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PISA 2018    </a:t>
            </a:r>
            <a:r>
              <a:rPr lang="hr-HR" b="1" dirty="0" smtClean="0">
                <a:solidFill>
                  <a:srgbClr val="00B0F0"/>
                </a:solidFill>
              </a:rPr>
              <a:t>√</a:t>
            </a:r>
          </a:p>
          <a:p>
            <a:pPr marL="0" indent="0">
              <a:buNone/>
            </a:pPr>
            <a:r>
              <a:rPr lang="hr-HR" b="1" dirty="0">
                <a:solidFill>
                  <a:srgbClr val="FF0000"/>
                </a:solidFill>
              </a:rPr>
              <a:t> </a:t>
            </a:r>
            <a:r>
              <a:rPr lang="hr-HR" b="1" dirty="0" smtClean="0">
                <a:solidFill>
                  <a:srgbClr val="FF0000"/>
                </a:solidFill>
              </a:rPr>
              <a:t>                        </a:t>
            </a:r>
            <a:r>
              <a:rPr lang="hr-HR" dirty="0" smtClean="0"/>
              <a:t>PISA 2021    </a:t>
            </a:r>
            <a:r>
              <a:rPr lang="hr-HR" b="1" dirty="0" smtClean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TIMSS (Trends in International Mathematics and Science Study)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TIMSS </a:t>
            </a:r>
            <a:r>
              <a:rPr lang="hr-HR" smtClean="0"/>
              <a:t>2007 </a:t>
            </a:r>
            <a:r>
              <a:rPr lang="hr-HR" b="1" smtClean="0">
                <a:solidFill>
                  <a:srgbClr val="00B0F0"/>
                </a:solidFill>
              </a:rPr>
              <a:t>√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TIMSS 2019 </a:t>
            </a:r>
            <a:r>
              <a:rPr lang="hr-HR" b="1" dirty="0" smtClean="0">
                <a:solidFill>
                  <a:srgbClr val="00B0F0"/>
                </a:solidFill>
              </a:rPr>
              <a:t>√</a:t>
            </a:r>
            <a:endParaRPr lang="hr-HR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PIRLS (Progress in International Reading Literacy Study)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PIRLS 2021  </a:t>
            </a:r>
            <a:r>
              <a:rPr lang="hr-HR" b="1" dirty="0" smtClean="0">
                <a:solidFill>
                  <a:srgbClr val="00B0F0"/>
                </a:solidFill>
              </a:rPr>
              <a:t>→</a:t>
            </a:r>
            <a:endParaRPr lang="hr-HR" b="1" dirty="0">
              <a:solidFill>
                <a:srgbClr val="00B0F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220" y="5889142"/>
            <a:ext cx="2402032" cy="7864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8750" y="5870852"/>
            <a:ext cx="3365284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2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900" b="1" dirty="0"/>
              <a:t>Područna jedinica </a:t>
            </a:r>
            <a:r>
              <a:rPr lang="hr-HR" sz="2900" b="1" dirty="0" smtClean="0"/>
              <a:t>Banja Luka</a:t>
            </a:r>
            <a:r>
              <a:rPr lang="hr-HR" sz="2900" b="1" dirty="0"/>
              <a:t/>
            </a:r>
            <a:br>
              <a:rPr lang="hr-HR" sz="2900" b="1" dirty="0"/>
            </a:br>
            <a:r>
              <a:rPr lang="hr-HR" sz="2900" b="1" dirty="0"/>
              <a:t>Odjel za </a:t>
            </a:r>
            <a:r>
              <a:rPr lang="hr-HR" sz="2900" b="1" dirty="0" smtClean="0"/>
              <a:t>razvoj strukovnog obrazovanja i obuke, obrazovanje odraslih i cjeloživotno učenje</a:t>
            </a:r>
            <a:endParaRPr lang="en-US" sz="29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220" y="5889142"/>
            <a:ext cx="2402032" cy="7864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8750" y="5870852"/>
            <a:ext cx="3365284" cy="82303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285750" indent="-285750"/>
            <a:r>
              <a:rPr lang="hr-HR" sz="1800" dirty="0" smtClean="0"/>
              <a:t>Razvijenih 30 </a:t>
            </a:r>
            <a:r>
              <a:rPr lang="hr-HR" sz="1800" dirty="0"/>
              <a:t>standarda za </a:t>
            </a:r>
            <a:r>
              <a:rPr lang="hr-HR" sz="1800" dirty="0" smtClean="0"/>
              <a:t>skupine srodnih zanimanja:</a:t>
            </a:r>
          </a:p>
          <a:p>
            <a:pPr marL="0" indent="0">
              <a:buNone/>
            </a:pPr>
            <a:r>
              <a:rPr lang="hr-HR" sz="1800" dirty="0"/>
              <a:t> </a:t>
            </a:r>
            <a:r>
              <a:rPr lang="hr-HR" sz="1800" dirty="0" smtClean="0"/>
              <a:t>                      poljoprivreda </a:t>
            </a:r>
            <a:r>
              <a:rPr lang="hr-HR" sz="1800" dirty="0"/>
              <a:t>i prerada </a:t>
            </a:r>
            <a:r>
              <a:rPr lang="hr-HR" sz="1800" dirty="0" smtClean="0"/>
              <a:t>hrane</a:t>
            </a:r>
          </a:p>
          <a:p>
            <a:pPr marL="0" indent="0">
              <a:buNone/>
            </a:pPr>
            <a:r>
              <a:rPr lang="hr-HR" sz="1800" dirty="0"/>
              <a:t> </a:t>
            </a:r>
            <a:r>
              <a:rPr lang="hr-HR" sz="1800" dirty="0" smtClean="0"/>
              <a:t>                      šumarstvo </a:t>
            </a:r>
            <a:r>
              <a:rPr lang="hr-HR" sz="1800" dirty="0"/>
              <a:t>i obrada </a:t>
            </a:r>
            <a:r>
              <a:rPr lang="hr-HR" sz="1800" dirty="0" smtClean="0"/>
              <a:t>drveta</a:t>
            </a:r>
          </a:p>
          <a:p>
            <a:pPr marL="0" indent="0">
              <a:buNone/>
            </a:pPr>
            <a:r>
              <a:rPr lang="hr-HR" sz="1800" dirty="0"/>
              <a:t> </a:t>
            </a:r>
            <a:r>
              <a:rPr lang="hr-HR" sz="1800" dirty="0" smtClean="0"/>
              <a:t>                      strojarstvo i </a:t>
            </a:r>
            <a:r>
              <a:rPr lang="hr-HR" sz="1800" dirty="0"/>
              <a:t>obrada </a:t>
            </a:r>
            <a:r>
              <a:rPr lang="hr-HR" sz="1800" dirty="0" smtClean="0"/>
              <a:t>metala</a:t>
            </a:r>
          </a:p>
          <a:p>
            <a:pPr marL="0" indent="0">
              <a:buNone/>
            </a:pPr>
            <a:r>
              <a:rPr lang="hr-HR" sz="1800" dirty="0"/>
              <a:t> </a:t>
            </a:r>
            <a:r>
              <a:rPr lang="hr-HR" sz="1800" dirty="0" smtClean="0"/>
              <a:t>                      ugostiteljstvo </a:t>
            </a:r>
            <a:r>
              <a:rPr lang="hr-HR" sz="1800" dirty="0"/>
              <a:t>i </a:t>
            </a:r>
            <a:r>
              <a:rPr lang="hr-HR" sz="1800" dirty="0" smtClean="0"/>
              <a:t>turizam</a:t>
            </a:r>
          </a:p>
          <a:p>
            <a:pPr marL="0" indent="0">
              <a:buNone/>
            </a:pPr>
            <a:r>
              <a:rPr lang="hr-HR" sz="1800" dirty="0"/>
              <a:t> </a:t>
            </a:r>
            <a:r>
              <a:rPr lang="hr-HR" sz="1800" dirty="0" smtClean="0"/>
              <a:t>                      kemija</a:t>
            </a:r>
            <a:r>
              <a:rPr lang="hr-HR" sz="1800" dirty="0"/>
              <a:t>, nemetali i grafička </a:t>
            </a:r>
            <a:r>
              <a:rPr lang="hr-HR" sz="1800" dirty="0" smtClean="0"/>
              <a:t>zanimanja</a:t>
            </a:r>
            <a:endParaRPr lang="hr-HR" sz="1800" dirty="0"/>
          </a:p>
          <a:p>
            <a:pPr marL="285750" indent="-285750"/>
            <a:r>
              <a:rPr lang="hr-HR" sz="1800" dirty="0"/>
              <a:t>P</a:t>
            </a:r>
            <a:r>
              <a:rPr lang="hr-HR" sz="1800" dirty="0" smtClean="0"/>
              <a:t>riručnik </a:t>
            </a:r>
            <a:r>
              <a:rPr lang="hr-HR" sz="1800" i="1" dirty="0"/>
              <a:t>Smjernice za izradu standarda za akreditaciju programa obuke nastavnika u srednjem </a:t>
            </a:r>
            <a:r>
              <a:rPr lang="hr-HR" sz="1800" i="1" dirty="0" smtClean="0"/>
              <a:t>strukovnom obrazovanju</a:t>
            </a:r>
          </a:p>
          <a:p>
            <a:pPr marL="285750" indent="-285750"/>
            <a:r>
              <a:rPr lang="hr-HR" sz="1800" i="1" dirty="0" smtClean="0"/>
              <a:t>Model </a:t>
            </a:r>
            <a:r>
              <a:rPr lang="hr-HR" sz="1800" i="1" dirty="0"/>
              <a:t>za uspostavljanje </a:t>
            </a:r>
            <a:r>
              <a:rPr lang="hr-HR" sz="1800" i="1" dirty="0" smtClean="0"/>
              <a:t>sustava akreditacije </a:t>
            </a:r>
            <a:r>
              <a:rPr lang="hr-HR" sz="1800" i="1" dirty="0"/>
              <a:t>programa za kontinuirani profesionalni razvoj VET </a:t>
            </a:r>
            <a:r>
              <a:rPr lang="hr-HR" sz="1800" i="1" dirty="0" smtClean="0"/>
              <a:t>nastavnika</a:t>
            </a:r>
            <a:endParaRPr lang="hr-HR" sz="1800" i="1" dirty="0"/>
          </a:p>
          <a:p>
            <a:pPr marL="285750" indent="-285750"/>
            <a:r>
              <a:rPr lang="hr-HR" sz="1800" dirty="0"/>
              <a:t>P</a:t>
            </a:r>
            <a:r>
              <a:rPr lang="hr-HR" sz="1800" dirty="0" smtClean="0"/>
              <a:t>ublikacija</a:t>
            </a:r>
            <a:r>
              <a:rPr lang="hr-HR" sz="1800" i="1" dirty="0" smtClean="0"/>
              <a:t> </a:t>
            </a:r>
            <a:r>
              <a:rPr lang="hr-HR" sz="1800" i="1" dirty="0"/>
              <a:t>Evaluacija primjene nastavnih planova i programa u pet </a:t>
            </a:r>
            <a:r>
              <a:rPr lang="hr-HR" sz="1800" i="1" dirty="0" smtClean="0"/>
              <a:t>skupina srodnih zanimanja</a:t>
            </a:r>
            <a:endParaRPr lang="hr-HR" sz="1800" i="1" dirty="0"/>
          </a:p>
          <a:p>
            <a:pPr marL="285750" indent="-285750"/>
            <a:r>
              <a:rPr lang="hr-HR" sz="1800" dirty="0" smtClean="0"/>
              <a:t>Kontinuirana podrška svim zainteresiranim </a:t>
            </a:r>
            <a:r>
              <a:rPr lang="hr-HR" sz="1800" dirty="0"/>
              <a:t>ministarstvima obrazovanja u Bosni i Hercegovini u razvoju modularnih nastavnih planova i </a:t>
            </a:r>
            <a:r>
              <a:rPr lang="hr-HR" sz="1800" dirty="0" smtClean="0"/>
              <a:t>programa te pratimo </a:t>
            </a:r>
            <a:r>
              <a:rPr lang="hr-HR" sz="1800" dirty="0"/>
              <a:t>njihovu primjenu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4745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63424"/>
          </a:xfrm>
        </p:spPr>
        <p:txBody>
          <a:bodyPr/>
          <a:lstStyle/>
          <a:p>
            <a:pPr algn="ctr"/>
            <a:r>
              <a:rPr lang="hr-HR" b="1" dirty="0" smtClean="0"/>
              <a:t>ERASMUS+ programi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0224" y="5830408"/>
            <a:ext cx="2402032" cy="786452"/>
          </a:xfrm>
          <a:prstGeom prst="rect">
            <a:avLst/>
          </a:prstGeom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1066800" y="1392072"/>
            <a:ext cx="10058400" cy="491982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hr-HR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ea typeface="+mn-ea"/>
                <a:cs typeface="+mn-cs"/>
              </a:rPr>
              <a:t>eTwinning </a:t>
            </a:r>
            <a:r>
              <a:rPr lang="hr-HR" sz="180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– platforma za odgojno-obrazovne djelatnike koja omogućuje suradnju, komunikaciju, razvoj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lang="hr-HR" sz="18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 </a:t>
            </a:r>
            <a:r>
              <a:rPr lang="hr-HR" sz="180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                             projekata, razmjenu znanja i iskustva (1470 nastavnika, 479 odgojno-obrazovnih ustanova,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lang="hr-HR" sz="18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 </a:t>
            </a:r>
            <a:r>
              <a:rPr lang="hr-HR" sz="180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                             1064 projekta, 74 EU oznaka kvaliteta, 412 državnih oznaka kvaliteta, 12 eTw škola, 12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lang="hr-HR" sz="1800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 </a:t>
            </a:r>
            <a:r>
              <a:rPr lang="hr-HR" sz="180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                             ambasadora u BiH)</a:t>
            </a:r>
            <a:r>
              <a:rPr kumimoji="0" lang="hr-HR" sz="20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lang="hr-HR" b="1" baseline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alibri" panose="020F0502020204030204"/>
              </a:rPr>
              <a:t>            EPALE </a:t>
            </a:r>
            <a:r>
              <a:rPr lang="hr-HR" baseline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alibri" panose="020F0502020204030204"/>
              </a:rPr>
              <a:t>–</a:t>
            </a:r>
            <a:r>
              <a:rPr lang="hr-HR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alibri" panose="020F0502020204030204"/>
              </a:rPr>
              <a:t> </a:t>
            </a:r>
            <a:r>
              <a:rPr lang="hr-HR" sz="180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alibri" panose="020F0502020204030204"/>
              </a:rPr>
              <a:t>elektronska platforma koja predstavlja višejezičnu zajednicu nastavnika, poučavatelja,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lang="hr-HR" sz="1800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alibri" panose="020F0502020204030204"/>
              </a:rPr>
              <a:t> </a:t>
            </a:r>
            <a:r>
              <a:rPr lang="hr-HR" sz="180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alibri" panose="020F0502020204030204"/>
              </a:rPr>
              <a:t>                             znanstvenika, akademika, donositelja odluka i svih ostalih koji imaju stručnu ulogu u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lang="hr-HR" sz="1800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alibri" panose="020F0502020204030204"/>
              </a:rPr>
              <a:t> </a:t>
            </a:r>
            <a:r>
              <a:rPr lang="hr-HR" sz="180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alibri" panose="020F0502020204030204"/>
              </a:rPr>
              <a:t>                             obrazovanju odraslih (više od 400 registriranih korisnika iz BiH)</a:t>
            </a:r>
          </a:p>
          <a:p>
            <a:pPr marL="0" indent="0">
              <a:buNone/>
            </a:pPr>
            <a:r>
              <a:rPr kumimoji="0" lang="hr-HR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" panose="020F0502020204030204"/>
              </a:rPr>
              <a:t>               EAAL </a:t>
            </a:r>
            <a:r>
              <a:rPr kumimoji="0" lang="hr-HR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" panose="020F0502020204030204"/>
              </a:rPr>
              <a:t>–</a:t>
            </a:r>
            <a:r>
              <a:rPr kumimoji="0" lang="hr-HR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hr-HR" sz="180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" panose="020F0502020204030204"/>
              </a:rPr>
              <a:t>EU agenda za obrazovanje odraslih </a:t>
            </a:r>
          </a:p>
          <a:p>
            <a:pPr marL="0" indent="0">
              <a:buNone/>
            </a:pPr>
            <a:r>
              <a:rPr lang="hr-HR" sz="1800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alibri" panose="020F0502020204030204"/>
              </a:rPr>
              <a:t> </a:t>
            </a:r>
            <a:r>
              <a:rPr lang="hr-HR" sz="180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alibri" panose="020F0502020204030204"/>
              </a:rPr>
              <a:t>                                           </a:t>
            </a:r>
            <a:r>
              <a:rPr lang="hr-HR" sz="1800" i="1" dirty="0" smtClean="0"/>
              <a:t>Unapređenje </a:t>
            </a:r>
            <a:r>
              <a:rPr lang="hr-HR" sz="1800" i="1" dirty="0"/>
              <a:t>vještina odraslih – društveni izazov za Bosnu i Hercegovinu </a:t>
            </a:r>
            <a:endParaRPr lang="hr-HR" sz="1800" dirty="0"/>
          </a:p>
          <a:p>
            <a:r>
              <a:rPr lang="hr-HR" sz="1800" i="1" dirty="0"/>
              <a:t>    </a:t>
            </a:r>
            <a:r>
              <a:rPr lang="hr-HR" sz="1800" i="1" dirty="0" smtClean="0"/>
              <a:t>                                      </a:t>
            </a:r>
            <a:r>
              <a:rPr lang="hr-HR" sz="1800" i="1" dirty="0"/>
              <a:t>Obrazovanje odraslih zasnovano na životnim vještinama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alibri" panose="020F0502020204030204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1819" y="5861624"/>
            <a:ext cx="3365284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54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F5F6A39D-A23C-D64A-BFB8-6811D56E8D26}"/>
              </a:ext>
            </a:extLst>
          </p:cNvPr>
          <p:cNvSpPr txBox="1">
            <a:spLocks/>
          </p:cNvSpPr>
          <p:nvPr/>
        </p:nvSpPr>
        <p:spPr>
          <a:xfrm>
            <a:off x="1097280" y="308638"/>
            <a:ext cx="10058400" cy="8787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4000" b="1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alibri Light" panose="020F0302020204030204"/>
              </a:rPr>
              <a:t>Partnerska mreža</a:t>
            </a:r>
            <a:endParaRPr kumimoji="0" lang="en-US" sz="4000" b="1" i="0" u="none" strike="noStrike" kern="1200" cap="none" spc="-5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alibri Light" panose="020F0302020204030204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627" y="5849968"/>
            <a:ext cx="2402032" cy="7864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0715" y="5869609"/>
            <a:ext cx="3365284" cy="823031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1583140"/>
            <a:ext cx="10515600" cy="4162567"/>
          </a:xfrm>
        </p:spPr>
        <p:txBody>
          <a:bodyPr/>
          <a:lstStyle/>
          <a:p>
            <a:r>
              <a:rPr lang="hr-HR" dirty="0"/>
              <a:t>Domaći partneri</a:t>
            </a:r>
            <a:r>
              <a:rPr lang="hr-HR" dirty="0" smtClean="0"/>
              <a:t>: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             </a:t>
            </a:r>
            <a:r>
              <a:rPr lang="hr-HR" dirty="0" smtClean="0"/>
              <a:t>Ministarstvo </a:t>
            </a:r>
            <a:r>
              <a:rPr lang="hr-HR" dirty="0"/>
              <a:t>civilnih poslova BiH</a:t>
            </a:r>
          </a:p>
          <a:p>
            <a:pPr marL="0" indent="0">
              <a:buNone/>
            </a:pPr>
            <a:r>
              <a:rPr lang="hr-HR" dirty="0"/>
              <a:t>             </a:t>
            </a:r>
            <a:r>
              <a:rPr lang="hr-HR" dirty="0" smtClean="0"/>
              <a:t>ministarstva </a:t>
            </a:r>
            <a:r>
              <a:rPr lang="hr-HR" dirty="0"/>
              <a:t>obrazovanja u Bosni i Hercegovini</a:t>
            </a:r>
          </a:p>
          <a:p>
            <a:pPr marL="0" indent="0">
              <a:buNone/>
            </a:pPr>
            <a:r>
              <a:rPr lang="hr-HR" dirty="0"/>
              <a:t>             </a:t>
            </a:r>
            <a:r>
              <a:rPr lang="hr-HR" dirty="0" smtClean="0"/>
              <a:t>prosvjetno-pedagoški </a:t>
            </a:r>
            <a:r>
              <a:rPr lang="hr-HR" dirty="0"/>
              <a:t>zavodi u Bosni i Hercegovini</a:t>
            </a:r>
          </a:p>
          <a:p>
            <a:pPr marL="0" indent="0">
              <a:buNone/>
            </a:pPr>
            <a:r>
              <a:rPr lang="hr-HR"/>
              <a:t>             </a:t>
            </a:r>
            <a:r>
              <a:rPr lang="hr-HR" smtClean="0"/>
              <a:t>vi</a:t>
            </a:r>
            <a:r>
              <a:rPr lang="hr-HR" smtClean="0"/>
              <a:t>sokoškolske </a:t>
            </a:r>
            <a:r>
              <a:rPr lang="hr-HR"/>
              <a:t>ustanove </a:t>
            </a:r>
            <a:r>
              <a:rPr lang="hr-HR" smtClean="0"/>
              <a:t>(univerziteti/ Sveučilište</a:t>
            </a:r>
            <a:r>
              <a:rPr lang="hr-HR" dirty="0"/>
              <a:t>)</a:t>
            </a:r>
          </a:p>
          <a:p>
            <a:pPr marL="0" indent="0">
              <a:buNone/>
            </a:pPr>
            <a:r>
              <a:rPr lang="hr-HR" dirty="0"/>
              <a:t>             škole, nastavnici, odgojitelji, učenici, </a:t>
            </a:r>
            <a:r>
              <a:rPr lang="hr-HR" dirty="0" smtClean="0"/>
              <a:t>djeca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6351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20993986</TotalTime>
  <Words>866</Words>
  <Application>Microsoft Office PowerPoint</Application>
  <PresentationFormat>Widescreen</PresentationFormat>
  <Paragraphs>120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Agencija za predškolsko, osnovno i srednje obrazovanje (2009.-2019.)</vt:lpstr>
      <vt:lpstr>Sjedište Agencije u Mostaru Odjel za razvoj ZJ u predškolskom, osnovnom i srednjem obrazovanju</vt:lpstr>
      <vt:lpstr>PowerPoint Presentation</vt:lpstr>
      <vt:lpstr>Područna jedinica Sarajevo Odjel za standarde znanja učeničkih postignuća i ocjenjivanje rezultata u predškolskom, osnovnom i srednjem obrazovanju</vt:lpstr>
      <vt:lpstr>PowerPoint Presentation</vt:lpstr>
      <vt:lpstr>Područna jedinica Banja Luka Odjel za razvoj strukovnog obrazovanja i obuke, obrazovanje odraslih i cjeloživotno učenje</vt:lpstr>
      <vt:lpstr>ERASMUS+ programi</vt:lpstr>
      <vt:lpstr>PowerPoint Presentation</vt:lpstr>
      <vt:lpstr>PowerPoint Presentation</vt:lpstr>
      <vt:lpstr>„Nema većeg mraka od neznanja“  (W. Shakespeare)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Azra Kadic</dc:creator>
  <cp:lastModifiedBy>Windows User</cp:lastModifiedBy>
  <cp:revision>38</cp:revision>
  <dcterms:created xsi:type="dcterms:W3CDTF">2019-11-19T00:25:52Z</dcterms:created>
  <dcterms:modified xsi:type="dcterms:W3CDTF">2019-12-02T16:10:11Z</dcterms:modified>
</cp:coreProperties>
</file>